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cover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full-white-4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32" y="2743200"/>
            <a:ext cx="1188720" cy="1188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4114800"/>
            <a:ext cx="94457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FFFF"/>
                </a:solidFill>
                <a:latin typeface="思源黑体 CN"/>
                <a:ea typeface="思源黑体 CN"/>
                <a:cs typeface="思源黑体 CN"/>
              </a:rPr>
              <a:t>汇报主标题占位（本行替换）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507492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B9C6D6"/>
                </a:solidFill>
                <a:latin typeface="思源黑体 CN"/>
                <a:ea typeface="思源黑体 CN"/>
                <a:cs typeface="思源黑体 CN"/>
              </a:rPr>
              <a:t>副标题占位 · 一句话说清本次汇报讲什么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3248" y="5715000"/>
            <a:ext cx="171451" cy="444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584698" y="5715000"/>
            <a:ext cx="171451" cy="4445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56148" y="5715000"/>
            <a:ext cx="171451" cy="4445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927598" y="5715000"/>
            <a:ext cx="171451" cy="4445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099048" y="5715000"/>
            <a:ext cx="171451" cy="4445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70498" y="5715000"/>
            <a:ext cx="171451" cy="4445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41948" y="5715000"/>
            <a:ext cx="171451" cy="4445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613398" y="5715000"/>
            <a:ext cx="171450" cy="444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6172200"/>
            <a:ext cx="94457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B9C6D6"/>
                </a:solidFill>
                <a:latin typeface="思源黑体 CN"/>
                <a:ea typeface="思源黑体 CN"/>
                <a:cs typeface="思源黑体 CN"/>
              </a:rPr>
              <a:t>浙江数昌科技有限公司 ｜ 〔　〕年〔　〕月 ｜ 密级：内部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end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full-white-4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248" y="1371600"/>
            <a:ext cx="1371600" cy="137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3200400"/>
            <a:ext cx="94457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spc="300">
                <a:solidFill>
                  <a:srgbClr val="FFFFFF"/>
                </a:solidFill>
                <a:latin typeface="思源黑体 CN"/>
                <a:ea typeface="思源黑体 CN"/>
                <a:cs typeface="思源黑体 CN"/>
              </a:rPr>
              <a:t>科技助企 · 数据昌业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11480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B9C6D6"/>
                </a:solidFill>
                <a:latin typeface="思源黑体 CN"/>
                <a:ea typeface="思源黑体 CN"/>
                <a:cs typeface="思源黑体 CN"/>
              </a:rPr>
              <a:t>让实体经济长出数据资产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6048" y="4800600"/>
            <a:ext cx="285751" cy="5080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241798" y="4800600"/>
            <a:ext cx="285751" cy="5080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27548" y="4800600"/>
            <a:ext cx="285751" cy="5080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813298" y="4800600"/>
            <a:ext cx="285751" cy="5080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099048" y="4800600"/>
            <a:ext cx="285751" cy="5080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84798" y="4800600"/>
            <a:ext cx="285751" cy="5080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670548" y="4800600"/>
            <a:ext cx="285751" cy="5080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956298" y="4800600"/>
            <a:ext cx="285750" cy="5080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5760720"/>
            <a:ext cx="94457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B9C6D6"/>
                </a:solidFill>
                <a:latin typeface="思源黑体 CN"/>
                <a:ea typeface="思源黑体 CN"/>
                <a:cs typeface="思源黑体 CN"/>
              </a:rPr>
              <a:t>联系人占位 ｜ 电话占位 ｜ 浙江数昌科技有限公司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使用说明（用前必读 · 汇报时删除本页）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17320"/>
            <a:ext cx="11155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1.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字体：全套使用「思源黑体」。注意它有两个发行名——Adobe 版叫「思源黑体 CN / Source Han Sans CN」，Google 版叫「Noto Sans SC」，本模板按 Adobe 版设定；机器没装会变成别的字，先装再做页（官方免费下载，搜「Source Han Sans 思源黑体」）。建议行政给全员统一安装一次。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2.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颜色只用五个：藏青 0A1E38 · 墨 12202E · 绿 2ECC8F · 蓝 2E6BE0 · 金 B0863A。不新增颜色。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3.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版式十选一：封面 / 目录 / 章节 / 内容 / 数据 / 图文 / 表格 / 对比 / 时间轴 / 结尾。复制对应页改字，不新画版式。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4.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页码是自动的（复制页自动续号），不要手改右下角数字；左下角那行替换成本次汇报名称。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5.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文字规矩：一行说一件事；单页要点不超过 4 条；表格超过 6 行拆两页；讲稿放备注不上屏。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6.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插图表（Excel/内置图表）时，系列颜色按顺序手动改为：绿 2ECC8F → 蓝 2E6BE0 → 金 B0863A → 藏青 0A1E38——默认的 Office 蓝橙配色禁用。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7.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logo 已内置官方原件：不缩不挪不换色，深色底只用白色版。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8.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想做成真母版（新建页自动套版式）：见随文件的《母版化操作卡》，PowerPoint 里 20 分钟完成。</a:t>
            </a:r>
          </a:p>
        </p:txBody>
      </p:sp>
      <p:pic>
        <p:nvPicPr>
          <p:cNvPr id="6" name="Picture 5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A1E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029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目录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1234440"/>
            <a:ext cx="137161" cy="444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60120" y="1234440"/>
            <a:ext cx="137161" cy="4445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97280" y="1234440"/>
            <a:ext cx="137161" cy="4445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234440" y="1234440"/>
            <a:ext cx="137161" cy="4445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371600" y="1234440"/>
            <a:ext cx="137161" cy="4445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508760" y="1234440"/>
            <a:ext cx="137161" cy="4445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645920" y="1234440"/>
            <a:ext cx="137161" cy="4445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783080" y="1234440"/>
            <a:ext cx="137160" cy="444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182880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01</a:t>
            </a:r>
            <a:r>
              <a:rPr sz="18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第一部分 · 标题占位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288036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02</a:t>
            </a:r>
            <a:r>
              <a:rPr sz="18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第二部分 · 标题占位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93192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03</a:t>
            </a:r>
            <a:r>
              <a:rPr sz="18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第三部分 · 标题占位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983479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04</a:t>
            </a:r>
            <a:r>
              <a:rPr sz="18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第四部分 · 标题占位</a:t>
            </a:r>
          </a:p>
        </p:txBody>
      </p:sp>
      <p:pic>
        <p:nvPicPr>
          <p:cNvPr id="17" name="Picture 16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section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7280" y="2011680"/>
            <a:ext cx="2926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65760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思源黑体 CN"/>
                <a:ea typeface="思源黑体 CN"/>
                <a:cs typeface="思源黑体 CN"/>
              </a:rPr>
              <a:t>章节标题占位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452628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9C6D6"/>
                </a:solidFill>
                <a:latin typeface="思源黑体 CN"/>
                <a:ea typeface="思源黑体 CN"/>
                <a:cs typeface="思源黑体 CN"/>
              </a:rPr>
              <a:t>章节一句话说明占位——这一章讲什么、听完带走什么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8720" y="5212080"/>
            <a:ext cx="251461" cy="5080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440180" y="5212080"/>
            <a:ext cx="251461" cy="5080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691640" y="5212080"/>
            <a:ext cx="251461" cy="5080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43100" y="5212080"/>
            <a:ext cx="251461" cy="5080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194560" y="5212080"/>
            <a:ext cx="251461" cy="5080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446020" y="5212080"/>
            <a:ext cx="251461" cy="5080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697480" y="5212080"/>
            <a:ext cx="251461" cy="5080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948940" y="5212080"/>
            <a:ext cx="251460" cy="5080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内容页标题占位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0"/>
            <a:ext cx="111556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要点一占位：一行说一件事，不写长段落</a:t>
            </a:r>
          </a:p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要点二占位：数字和结论放句首</a:t>
            </a:r>
          </a:p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要点三占位：需要展开的内容放备注，不上屏</a:t>
            </a:r>
          </a:p>
        </p:txBody>
      </p:sp>
      <p:pic>
        <p:nvPicPr>
          <p:cNvPr id="6" name="Picture 5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数据页标题占位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737360"/>
            <a:ext cx="3566160" cy="6350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28600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3,000 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38328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首年费用占位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8620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0559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737360"/>
            <a:ext cx="3566160" cy="6350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59" y="228600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20%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59" y="338328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次年技术服务费占位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59" y="388620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0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412480" y="1737360"/>
            <a:ext cx="3566160" cy="635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228600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90 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338328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建制配齐占位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88620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pic>
        <p:nvPicPr>
          <p:cNvPr id="20" name="Picture 19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图文页标题占位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5544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左侧写结论占位：先说图讲了什么</a:t>
            </a:r>
          </a:p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再说它意味着什么</a:t>
            </a:r>
          </a:p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最后说下一步动作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600" y="1554480"/>
            <a:ext cx="5760720" cy="4297680"/>
          </a:xfrm>
          <a:prstGeom prst="rect">
            <a:avLst/>
          </a:prstGeom>
          <a:solidFill>
            <a:srgbClr val="F2F0EA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0" y="3474720"/>
            <a:ext cx="5760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B9B3A6"/>
                </a:solidFill>
                <a:latin typeface="思源黑体 CN"/>
                <a:ea typeface="思源黑体 CN"/>
                <a:cs typeface="思源黑体 CN"/>
              </a:rPr>
              <a:t>图片 / 图表占位（删除本框后贴图）</a:t>
            </a:r>
          </a:p>
        </p:txBody>
      </p:sp>
      <p:pic>
        <p:nvPicPr>
          <p:cNvPr id="8" name="Picture 7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表格页标题占位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554480"/>
          <a:ext cx="1106424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060"/>
                <a:gridCol w="2766060"/>
                <a:gridCol w="2766060"/>
                <a:gridCol w="2766060"/>
              </a:tblGrid>
              <a:tr h="804672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项目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标准占位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口径占位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备注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2F0E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7150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表格规矩：表头藏青白字 · 行数超过 6 行就拆两页 · 数字列右对齐</a:t>
            </a:r>
          </a:p>
        </p:txBody>
      </p:sp>
      <p:pic>
        <p:nvPicPr>
          <p:cNvPr id="7" name="Picture 6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对比页标题占位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54480"/>
            <a:ext cx="5394960" cy="4206240"/>
          </a:xfrm>
          <a:prstGeom prst="rect">
            <a:avLst/>
          </a:prstGeom>
          <a:solidFill>
            <a:srgbClr val="F2F0EA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5394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现状 / 别人占位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60320"/>
            <a:ext cx="46634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痛点占位一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痛点占位二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痛点占位三</a:t>
            </a:r>
          </a:p>
        </p:txBody>
      </p:sp>
      <p:sp>
        <p:nvSpPr>
          <p:cNvPr id="8" name="Rectangle 7"/>
          <p:cNvSpPr/>
          <p:nvPr/>
        </p:nvSpPr>
        <p:spPr>
          <a:xfrm>
            <a:off x="6263640" y="1554480"/>
            <a:ext cx="5394960" cy="420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2ECC8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63640" y="1783080"/>
            <a:ext cx="5394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17603F"/>
                </a:solidFill>
                <a:latin typeface="思源黑体 CN"/>
                <a:ea typeface="思源黑体 CN"/>
                <a:cs typeface="思源黑体 CN"/>
              </a:rPr>
              <a:t>数昌方案占位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560320"/>
            <a:ext cx="46634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优势占位一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优势占位二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优势占位三</a:t>
            </a:r>
          </a:p>
        </p:txBody>
      </p:sp>
      <p:pic>
        <p:nvPicPr>
          <p:cNvPr id="11" name="Picture 10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2-16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657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时间轴页标题占位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3383280"/>
            <a:ext cx="10515600" cy="3810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74140" y="3307080"/>
            <a:ext cx="177800" cy="177800"/>
          </a:xfrm>
          <a:prstGeom prst="ellipse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23317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2026 Q3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37033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420624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0" name="Oval 9"/>
          <p:cNvSpPr/>
          <p:nvPr/>
        </p:nvSpPr>
        <p:spPr>
          <a:xfrm>
            <a:off x="4208780" y="3307080"/>
            <a:ext cx="177800" cy="177800"/>
          </a:xfrm>
          <a:prstGeom prst="ellipse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23317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2026 Q4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37033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420624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4" name="Oval 13"/>
          <p:cNvSpPr/>
          <p:nvPr/>
        </p:nvSpPr>
        <p:spPr>
          <a:xfrm>
            <a:off x="7043420" y="3307080"/>
            <a:ext cx="177800" cy="177800"/>
          </a:xfrm>
          <a:prstGeom prst="ellipse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0" y="23317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2027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5040" y="37033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5040" y="420624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8" name="Oval 17"/>
          <p:cNvSpPr/>
          <p:nvPr/>
        </p:nvSpPr>
        <p:spPr>
          <a:xfrm>
            <a:off x="9878060" y="3307080"/>
            <a:ext cx="177800" cy="177800"/>
          </a:xfrm>
          <a:prstGeom prst="ellipse">
            <a:avLst/>
          </a:prstGeom>
          <a:solidFill>
            <a:srgbClr val="0A1E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0" y="23317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0A1E38"/>
                </a:solidFill>
                <a:latin typeface="思源黑体 CN"/>
                <a:ea typeface="思源黑体 CN"/>
                <a:cs typeface="思源黑体 CN"/>
              </a:rPr>
              <a:t>2028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0" y="370332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节点四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0" y="420624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pic>
        <p:nvPicPr>
          <p:cNvPr id="22" name="Picture 21" descr="ribbon-footer-16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2240"/>
            <a:ext cx="12191695" cy="36576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7200" y="6528816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55680" y="6528816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D8E2EC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