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full-color-4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248" y="1234440"/>
            <a:ext cx="1371600" cy="1371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3154680"/>
            <a:ext cx="9445752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汇报主标题占位（本行替换）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16052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副标题占位 · 一句话说清本次汇报讲什么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5413248" y="4937760"/>
            <a:ext cx="171451" cy="444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584698" y="4937760"/>
            <a:ext cx="171451" cy="4445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56148" y="4937760"/>
            <a:ext cx="171451" cy="4445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927598" y="4937760"/>
            <a:ext cx="171451" cy="4445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099048" y="4937760"/>
            <a:ext cx="171451" cy="4445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70498" y="4937760"/>
            <a:ext cx="171451" cy="4445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41948" y="4937760"/>
            <a:ext cx="171451" cy="4445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613398" y="4937760"/>
            <a:ext cx="171450" cy="444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371600" y="5943600"/>
            <a:ext cx="944575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浙江数昌科技有限公司 ｜ 〔　〕年〔　〕月 ｜ 密级：内部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low-kn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full-color-4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832" y="502920"/>
            <a:ext cx="1097280" cy="1097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5029200"/>
            <a:ext cx="9445752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spc="30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科技助企 · 数据昌业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5852160"/>
            <a:ext cx="9445752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让实体经济长出数据资产　｜　联系人占位 · 电话占位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使用说明（用前必读 · 汇报时删除本页）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417320"/>
            <a:ext cx="11155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1.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两套母版分工：本白底版＝日常主力（汇报/提案/打印）；深色质感版＝发布会、大屏、展厅。同一套规范，两副面孔。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2.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光流只出现在结尾一页（中央环结）；封面与全部内页纯白极简——不要加光流、纹理或任何底图，大面留白就是这套母版的气质。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3.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字体：全套「思源黑体」（Adobe 版名＝思源黑体 CN／Google 版名＝Noto Sans SC），机器没装先装再做页。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4.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颜色只用五个：藏青 0A1E38 · 墨 12202E · 绿 2ECC8F · 蓝 2E6BE0 · 金 B0863A；图表系列色按 绿→蓝→金→藏青 顺序，Office 默认配色禁用。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5.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页码自动续号不要手改；左下角灰字替换成本次汇报名称。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6.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文字规矩：一行说一件事；单页要点不超过 4 条；表格超过 6 行拆两页；讲稿放备注不上屏。</a:t>
            </a:r>
          </a:p>
          <a:p>
            <a:pPr>
              <a:spcAft>
                <a:spcPts val="1100"/>
              </a:spcAft>
            </a:pPr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7.  </a:t>
            </a:r>
            <a:r>
              <a:rPr sz="125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logo 用彩色版（白底）；光流素材是整幅铺底图，不要自己裁小块贴角——会出硬边。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20240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01</a:t>
            </a:r>
            <a:r>
              <a:rPr sz="16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第一部分 · 标题占位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33472"/>
            <a:ext cx="10332720" cy="1016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2944368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02</a:t>
            </a:r>
            <a:r>
              <a:rPr sz="16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第二部分 · 标题占位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3657600"/>
            <a:ext cx="10332720" cy="1016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3968496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03</a:t>
            </a:r>
            <a:r>
              <a:rPr sz="16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第三部分 · 标题占位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4681728"/>
            <a:ext cx="10332720" cy="1016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4992624"/>
            <a:ext cx="100584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04</a:t>
            </a:r>
            <a:r>
              <a:rPr sz="16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　　第四部分 · 标题占位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705856"/>
            <a:ext cx="10332720" cy="1016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2011680"/>
            <a:ext cx="29260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6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356616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章节标题占位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443484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章节一句话说明占位——这一章讲什么、听完带走什么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1097280" y="5120640"/>
            <a:ext cx="251461" cy="5080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348740" y="5120640"/>
            <a:ext cx="251461" cy="50800"/>
          </a:xfrm>
          <a:prstGeom prst="rect">
            <a:avLst/>
          </a:prstGeom>
          <a:solidFill>
            <a:srgbClr val="2EB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600200" y="5120640"/>
            <a:ext cx="251461" cy="50800"/>
          </a:xfrm>
          <a:prstGeom prst="rect">
            <a:avLst/>
          </a:prstGeom>
          <a:solidFill>
            <a:srgbClr val="2EB0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851660" y="5120640"/>
            <a:ext cx="251461" cy="50800"/>
          </a:xfrm>
          <a:prstGeom prst="rect">
            <a:avLst/>
          </a:prstGeom>
          <a:solidFill>
            <a:srgbClr val="2EA2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103120" y="5120640"/>
            <a:ext cx="251461" cy="50800"/>
          </a:xfrm>
          <a:prstGeom prst="rect">
            <a:avLst/>
          </a:prstGeom>
          <a:solidFill>
            <a:srgbClr val="2E94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354580" y="5120640"/>
            <a:ext cx="251461" cy="50800"/>
          </a:xfrm>
          <a:prstGeom prst="rect">
            <a:avLst/>
          </a:prstGeom>
          <a:solidFill>
            <a:srgbClr val="2E86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606040" y="5120640"/>
            <a:ext cx="251461" cy="50800"/>
          </a:xfrm>
          <a:prstGeom prst="rect">
            <a:avLst/>
          </a:prstGeom>
          <a:solidFill>
            <a:srgbClr val="2E78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857500" y="5120640"/>
            <a:ext cx="251460" cy="5080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内容页标题占位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554480"/>
            <a:ext cx="102412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要点一占位：一行说一件事，不写长段落</a:t>
            </a:r>
          </a:p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要点二占位：数字和结论放句首</a:t>
            </a:r>
          </a:p>
          <a:p>
            <a:pPr>
              <a:spcAft>
                <a:spcPts val="1800"/>
              </a:spcAft>
            </a:pPr>
            <a:r>
              <a:rPr sz="1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6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要点三占位：需要展开的内容放备注，不上屏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数据页标题占位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737360"/>
            <a:ext cx="3566160" cy="6350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37744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3,000 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47472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首年费用占位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977639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80559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80559" y="1737360"/>
            <a:ext cx="3566160" cy="6350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59" y="237744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20%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59" y="347472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次年技术服务费占位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0559" y="3977639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412480" y="1737360"/>
            <a:ext cx="3566160" cy="3108960"/>
          </a:xfrm>
          <a:prstGeom prst="rect">
            <a:avLst/>
          </a:prstGeom>
          <a:solidFill>
            <a:srgbClr val="FFFFFF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412480" y="1737360"/>
            <a:ext cx="3566160" cy="635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0" y="2377440"/>
            <a:ext cx="35661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90 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12480" y="3474720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建制配齐占位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3977639"/>
            <a:ext cx="3566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说明行占位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图文页标题占位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5544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左侧写结论占位：先说图讲了什么</a:t>
            </a:r>
          </a:p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再说它意味着什么</a:t>
            </a:r>
          </a:p>
          <a:p>
            <a:pPr>
              <a:spcAft>
                <a:spcPts val="1600"/>
              </a:spcAft>
            </a:pPr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■  </a:t>
            </a:r>
            <a:r>
              <a:rPr sz="15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最后说下一步动作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600" y="1554480"/>
            <a:ext cx="5760720" cy="4297680"/>
          </a:xfrm>
          <a:prstGeom prst="rect">
            <a:avLst/>
          </a:prstGeom>
          <a:solidFill>
            <a:srgbClr val="F7F6F2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0" y="3474720"/>
            <a:ext cx="5760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>
                <a:solidFill>
                  <a:srgbClr val="B9B3A6"/>
                </a:solidFill>
                <a:latin typeface="思源黑体 CN"/>
                <a:ea typeface="思源黑体 CN"/>
                <a:cs typeface="思源黑体 CN"/>
              </a:rPr>
              <a:t>图片 / 图表占位（删除本框后贴图）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表格页标题占位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554480"/>
          <a:ext cx="1106424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6060"/>
                <a:gridCol w="2766060"/>
                <a:gridCol w="2766060"/>
                <a:gridCol w="2766060"/>
              </a:tblGrid>
              <a:tr h="804672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项目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标准占位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口径占位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备注</a:t>
                      </a:r>
                    </a:p>
                  </a:txBody>
                  <a:tcPr>
                    <a:solidFill>
                      <a:srgbClr val="0A1E38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04672"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12202E"/>
                          </a:solidFill>
                          <a:latin typeface="思源黑体 CN"/>
                          <a:ea typeface="思源黑体 CN"/>
                          <a:cs typeface="思源黑体 CN"/>
                        </a:rPr>
                        <a:t>内容占位</a:t>
                      </a:r>
                    </a:p>
                  </a:txBody>
                  <a:tcPr>
                    <a:solidFill>
                      <a:srgbClr val="F7F6F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640" y="57150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表格规矩：表头藏青白字 · 行数超过 6 行就拆两页 · 数字列右对齐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对比页标题占位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48640" y="1554480"/>
            <a:ext cx="5394960" cy="4206240"/>
          </a:xfrm>
          <a:prstGeom prst="rect">
            <a:avLst/>
          </a:prstGeom>
          <a:solidFill>
            <a:srgbClr val="F7F6F2"/>
          </a:solidFill>
          <a:ln w="9525">
            <a:solidFill>
              <a:srgbClr val="E6E3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1783080"/>
            <a:ext cx="5394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现状 / 别人占位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60320"/>
            <a:ext cx="46634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痛点占位一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痛点占位二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— </a:t>
            </a:r>
            <a:r>
              <a:rPr sz="14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痛点占位三</a:t>
            </a:r>
          </a:p>
        </p:txBody>
      </p:sp>
      <p:sp>
        <p:nvSpPr>
          <p:cNvPr id="8" name="Rectangle 7"/>
          <p:cNvSpPr/>
          <p:nvPr/>
        </p:nvSpPr>
        <p:spPr>
          <a:xfrm>
            <a:off x="6263640" y="1554480"/>
            <a:ext cx="5394960" cy="4206240"/>
          </a:xfrm>
          <a:prstGeom prst="rect">
            <a:avLst/>
          </a:prstGeom>
          <a:solidFill>
            <a:srgbClr val="FFFFFF"/>
          </a:solidFill>
          <a:ln w="19050">
            <a:solidFill>
              <a:srgbClr val="2ECC8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63640" y="1783080"/>
            <a:ext cx="53949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17603F"/>
                </a:solidFill>
                <a:latin typeface="思源黑体 CN"/>
                <a:ea typeface="思源黑体 CN"/>
                <a:cs typeface="思源黑体 CN"/>
              </a:rPr>
              <a:t>数昌方案占位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2560320"/>
            <a:ext cx="4663440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优势占位一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优势占位二</a:t>
            </a:r>
          </a:p>
          <a:p>
            <a:pPr>
              <a:spcAft>
                <a:spcPts val="1400"/>
              </a:spcAft>
            </a:pPr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✔ </a:t>
            </a:r>
            <a:r>
              <a:rPr sz="1400" b="0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优势占位三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78638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时间轴页标题占位</a:t>
            </a:r>
          </a:p>
        </p:txBody>
      </p:sp>
      <p:sp>
        <p:nvSpPr>
          <p:cNvPr id="4" name="Rectangle 3"/>
          <p:cNvSpPr/>
          <p:nvPr/>
        </p:nvSpPr>
        <p:spPr>
          <a:xfrm>
            <a:off x="475488" y="1024128"/>
            <a:ext cx="1371600" cy="38100"/>
          </a:xfrm>
          <a:prstGeom prst="rect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3200400"/>
            <a:ext cx="10515600" cy="38100"/>
          </a:xfrm>
          <a:prstGeom prst="rect">
            <a:avLst/>
          </a:prstGeom>
          <a:solidFill>
            <a:srgbClr val="E6E3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374140" y="3124200"/>
            <a:ext cx="177800" cy="177800"/>
          </a:xfrm>
          <a:prstGeom prst="ellipse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2194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2E6BE0"/>
                </a:solidFill>
                <a:latin typeface="思源黑体 CN"/>
                <a:ea typeface="思源黑体 CN"/>
                <a:cs typeface="思源黑体 CN"/>
              </a:rPr>
              <a:t>2026 Q3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35204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402336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0" name="Oval 9"/>
          <p:cNvSpPr/>
          <p:nvPr/>
        </p:nvSpPr>
        <p:spPr>
          <a:xfrm>
            <a:off x="4208780" y="3124200"/>
            <a:ext cx="177800" cy="177800"/>
          </a:xfrm>
          <a:prstGeom prst="ellipse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00400" y="2194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2ECC8F"/>
                </a:solidFill>
                <a:latin typeface="思源黑体 CN"/>
                <a:ea typeface="思源黑体 CN"/>
                <a:cs typeface="思源黑体 CN"/>
              </a:rPr>
              <a:t>2026 Q4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0" y="35204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402336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4" name="Oval 13"/>
          <p:cNvSpPr/>
          <p:nvPr/>
        </p:nvSpPr>
        <p:spPr>
          <a:xfrm>
            <a:off x="7043420" y="3124200"/>
            <a:ext cx="177800" cy="177800"/>
          </a:xfrm>
          <a:prstGeom prst="ellipse">
            <a:avLst/>
          </a:prstGeom>
          <a:solidFill>
            <a:srgbClr val="B086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035040" y="2194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B0863A"/>
                </a:solidFill>
                <a:latin typeface="思源黑体 CN"/>
                <a:ea typeface="思源黑体 CN"/>
                <a:cs typeface="思源黑体 CN"/>
              </a:rPr>
              <a:t>2027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5040" y="35204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35040" y="402336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18" name="Oval 17"/>
          <p:cNvSpPr/>
          <p:nvPr/>
        </p:nvSpPr>
        <p:spPr>
          <a:xfrm>
            <a:off x="9878060" y="3124200"/>
            <a:ext cx="177800" cy="177800"/>
          </a:xfrm>
          <a:prstGeom prst="ellipse">
            <a:avLst/>
          </a:prstGeom>
          <a:solidFill>
            <a:srgbClr val="0A1E3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0" y="21945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0A1E38"/>
                </a:solidFill>
                <a:latin typeface="思源黑体 CN"/>
                <a:ea typeface="思源黑体 CN"/>
                <a:cs typeface="思源黑体 CN"/>
              </a:rPr>
              <a:t>2028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0" y="35204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12202E"/>
                </a:solidFill>
                <a:latin typeface="思源黑体 CN"/>
                <a:ea typeface="思源黑体 CN"/>
                <a:cs typeface="思源黑体 CN"/>
              </a:rPr>
              <a:t>节点四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0" y="4023360"/>
            <a:ext cx="21945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事项占位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6473952"/>
            <a:ext cx="251461" cy="31750"/>
          </a:xfrm>
          <a:prstGeom prst="rect">
            <a:avLst/>
          </a:prstGeom>
          <a:solidFill>
            <a:srgbClr val="2ECC8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08660" y="6473952"/>
            <a:ext cx="251461" cy="31750"/>
          </a:xfrm>
          <a:prstGeom prst="rect">
            <a:avLst/>
          </a:prstGeom>
          <a:solidFill>
            <a:srgbClr val="2EAB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60120" y="6473952"/>
            <a:ext cx="251461" cy="31750"/>
          </a:xfrm>
          <a:prstGeom prst="rect">
            <a:avLst/>
          </a:prstGeom>
          <a:solidFill>
            <a:srgbClr val="2E8B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211580" y="6473952"/>
            <a:ext cx="251460" cy="31750"/>
          </a:xfrm>
          <a:prstGeom prst="rect">
            <a:avLst/>
          </a:prstGeom>
          <a:solidFill>
            <a:srgbClr val="2E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600200" y="63550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数昌科技 · 〔替换：本次汇报名称〕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5680" y="6355080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fld id="{2F3B7E4A-9C1D-4E6B-8A5F-0D1C2B3A4E5F}" type="slidenum">
              <a:rPr lang="zh-CN" sz="900" b="1">
                <a:solidFill>
                  <a:srgbClr val="5B6670"/>
                </a:solidFill>
                <a:latin typeface="思源黑体 CN"/>
                <a:ea typeface="思源黑体 CN"/>
                <a:cs typeface="思源黑体 CN"/>
              </a:rPr>
              <a:t>1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