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8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6.jpg"/><Relationship Id="rId4" Type="http://schemas.openxmlformats.org/officeDocument/2006/relationships/image" Target="../media/image5.jpg"/><Relationship Id="rId5" Type="http://schemas.openxmlformats.org/officeDocument/2006/relationships/image" Target="../media/image9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10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11.jpg"/><Relationship Id="rId4" Type="http://schemas.openxmlformats.org/officeDocument/2006/relationships/image" Target="../media/image12.jp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13.jpg"/><Relationship Id="rId4" Type="http://schemas.openxmlformats.org/officeDocument/2006/relationships/image" Target="../media/image14.jpg"/><Relationship Id="rId5" Type="http://schemas.openxmlformats.org/officeDocument/2006/relationships/image" Target="../media/image15.jp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6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17.jp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18.jpg"/><Relationship Id="rId4" Type="http://schemas.openxmlformats.org/officeDocument/2006/relationships/image" Target="../media/image19.jpg"/><Relationship Id="rId5" Type="http://schemas.openxmlformats.org/officeDocument/2006/relationships/image" Target="../media/image20.jp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11.jpg"/><Relationship Id="rId4" Type="http://schemas.openxmlformats.org/officeDocument/2006/relationships/image" Target="../media/image12.jp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21.jpg"/><Relationship Id="rId4" Type="http://schemas.openxmlformats.org/officeDocument/2006/relationships/image" Target="../media/image22.jp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23.jpg"/><Relationship Id="rId4" Type="http://schemas.openxmlformats.org/officeDocument/2006/relationships/image" Target="../media/image24.jpg"/><Relationship Id="rId5" Type="http://schemas.openxmlformats.org/officeDocument/2006/relationships/image" Target="../media/image25.jpg"/><Relationship Id="rId6" Type="http://schemas.openxmlformats.org/officeDocument/2006/relationships/image" Target="../media/image26.jpg"/><Relationship Id="rId7" Type="http://schemas.openxmlformats.org/officeDocument/2006/relationships/image" Target="../media/image27.jpg"/><Relationship Id="rId8" Type="http://schemas.openxmlformats.org/officeDocument/2006/relationships/image" Target="../media/image28.jp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9.jp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29.jpg"/><Relationship Id="rId4" Type="http://schemas.openxmlformats.org/officeDocument/2006/relationships/image" Target="../media/image30.jpg"/><Relationship Id="rId5" Type="http://schemas.openxmlformats.org/officeDocument/2006/relationships/image" Target="../media/image31.jpg"/><Relationship Id="rId6" Type="http://schemas.openxmlformats.org/officeDocument/2006/relationships/image" Target="../media/image3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5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6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-cover.png"/>
          <p:cNvPicPr>
            <a:picLocks noChangeAspect="1"/>
          </p:cNvPicPr>
          <p:nvPr/>
        </p:nvPicPr>
        <p:blipFill>
          <a:blip r:embed="rId2"/>
          <a:srcRect l="1" r="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65760" y="365760"/>
            <a:ext cx="11460175" cy="6126480"/>
          </a:xfrm>
          <a:prstGeom prst="rect">
            <a:avLst/>
          </a:prstGeom>
          <a:noFill/>
          <a:ln w="9525">
            <a:solidFill>
              <a:srgbClr val="BFB4A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8" y="1737360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950" b="0" spc="160">
                <a:solidFill>
                  <a:srgbClr val="BFB4A8"/>
                </a:solidFill>
                <a:latin typeface="Avenir Next"/>
              </a:rPr>
              <a:t>YANGYANG  INTERNATIONAL  CHATEAU · NINGXIA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41248" y="2651760"/>
            <a:ext cx="1005840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200" b="1">
                <a:solidFill>
                  <a:srgbClr val="E9E5DA"/>
                </a:solidFill>
                <a:latin typeface="PingFang SC"/>
              </a:rPr>
              <a:t>宁夏阳阳国际酒庄</a:t>
            </a:r>
          </a:p>
        </p:txBody>
      </p:sp>
      <p:sp>
        <p:nvSpPr>
          <p:cNvPr id="6" name="Rectangle 5"/>
          <p:cNvSpPr/>
          <p:nvPr/>
        </p:nvSpPr>
        <p:spPr>
          <a:xfrm>
            <a:off x="841248" y="3968496"/>
            <a:ext cx="2194560" cy="12700"/>
          </a:xfrm>
          <a:prstGeom prst="rect">
            <a:avLst/>
          </a:prstGeom>
          <a:solidFill>
            <a:srgbClr val="6F7F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41248" y="4334256"/>
            <a:ext cx="100584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2400" b="0">
                <a:solidFill>
                  <a:srgbClr val="E9E5DA"/>
                </a:solidFill>
                <a:latin typeface="PingFang SC"/>
              </a:rPr>
              <a:t>一个字，一座山，三代人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1248" y="5138928"/>
            <a:ext cx="10058400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200" b="0">
                <a:solidFill>
                  <a:srgbClr val="B3A7B2"/>
                </a:solidFill>
                <a:latin typeface="PingFang SC"/>
              </a:rPr>
              <a:t>贺兰山东麓列级酒庄　　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-quiet.png"/>
          <p:cNvPicPr>
            <a:picLocks noChangeAspect="1"/>
          </p:cNvPicPr>
          <p:nvPr/>
        </p:nvPicPr>
        <p:blipFill>
          <a:blip r:embed="rId2"/>
          <a:srcRect t="25" b="25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65760" y="365760"/>
            <a:ext cx="11460175" cy="6126480"/>
          </a:xfrm>
          <a:prstGeom prst="rect">
            <a:avLst/>
          </a:prstGeom>
          <a:noFill/>
          <a:ln w="9525">
            <a:solidFill>
              <a:srgbClr val="72606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8" y="658368"/>
            <a:ext cx="100584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900" b="1" spc="220">
                <a:solidFill>
                  <a:srgbClr val="BFB4A8"/>
                </a:solidFill>
                <a:latin typeface="PingFang SC"/>
              </a:rPr>
              <a:t>阳 阳</a:t>
            </a:r>
          </a:p>
        </p:txBody>
      </p:sp>
      <p:sp>
        <p:nvSpPr>
          <p:cNvPr id="5" name="Rectangle 4"/>
          <p:cNvSpPr/>
          <p:nvPr/>
        </p:nvSpPr>
        <p:spPr>
          <a:xfrm>
            <a:off x="1984248" y="749808"/>
            <a:ext cx="566928" cy="9525"/>
          </a:xfrm>
          <a:prstGeom prst="rect">
            <a:avLst/>
          </a:prstGeom>
          <a:solidFill>
            <a:srgbClr val="72606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15767" y="658368"/>
            <a:ext cx="5486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850" b="0" spc="160">
                <a:solidFill>
                  <a:srgbClr val="BFB4A8"/>
                </a:solidFill>
                <a:latin typeface="PingFang SC"/>
              </a:rPr>
              <a:t>二章 · 产区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36047" y="6071616"/>
            <a:ext cx="914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60000"/>
              </a:lnSpc>
            </a:pPr>
            <a:r>
              <a:rPr sz="850" b="0">
                <a:solidFill>
                  <a:srgbClr val="BFB4A8"/>
                </a:solidFill>
                <a:latin typeface="Avenir Next"/>
              </a:rPr>
              <a:t>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1248" y="1298448"/>
            <a:ext cx="10509199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5000"/>
              </a:lnSpc>
            </a:pPr>
            <a:r>
              <a:rPr sz="3000" b="1">
                <a:solidFill>
                  <a:srgbClr val="E9E5DA"/>
                </a:solidFill>
                <a:latin typeface="PingFang SC"/>
              </a:rPr>
              <a:t>中国最大的</a:t>
            </a:r>
            <a:r>
              <a:rPr sz="3000" b="1">
                <a:solidFill>
                  <a:srgbClr val="BFB4A8"/>
                </a:solidFill>
                <a:latin typeface="PingFang SC"/>
              </a:rPr>
              <a:t>酿酒葡萄产区</a:t>
            </a:r>
          </a:p>
        </p:txBody>
      </p:sp>
      <p:pic>
        <p:nvPicPr>
          <p:cNvPr id="9" name="Picture 8" descr="hd_vineyard.jpg"/>
          <p:cNvPicPr>
            <a:picLocks noChangeAspect="1"/>
          </p:cNvPicPr>
          <p:nvPr/>
        </p:nvPicPr>
        <p:blipFill>
          <a:blip r:embed="rId3"/>
          <a:srcRect t="22082" b="22082"/>
          <a:stretch>
            <a:fillRect/>
          </a:stretch>
        </p:blipFill>
        <p:spPr>
          <a:xfrm>
            <a:off x="841248" y="2212848"/>
            <a:ext cx="10509199" cy="169164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841248" y="4224528"/>
            <a:ext cx="365760" cy="17780"/>
          </a:xfrm>
          <a:prstGeom prst="rect">
            <a:avLst/>
          </a:prstGeom>
          <a:solidFill>
            <a:srgbClr val="BF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41248" y="4425696"/>
            <a:ext cx="2284399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E9E5DA"/>
                </a:solidFill>
                <a:latin typeface="Avenir Next"/>
              </a:rPr>
              <a:t>60.2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1248" y="4956048"/>
            <a:ext cx="2284399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100" b="1">
                <a:solidFill>
                  <a:srgbClr val="BFB4A8"/>
                </a:solidFill>
                <a:latin typeface="PingFang SC"/>
              </a:rPr>
              <a:t>万亩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1248" y="5248656"/>
            <a:ext cx="2284399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1000" b="0">
                <a:solidFill>
                  <a:srgbClr val="B3A7B2"/>
                </a:solidFill>
                <a:latin typeface="PingFang SC"/>
              </a:rPr>
              <a:t>全区酿酒葡萄种植面积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582847" y="4224528"/>
            <a:ext cx="365760" cy="17780"/>
          </a:xfrm>
          <a:prstGeom prst="rect">
            <a:avLst/>
          </a:prstGeom>
          <a:solidFill>
            <a:srgbClr val="BF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582847" y="4425696"/>
            <a:ext cx="2284399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E9E5DA"/>
                </a:solidFill>
                <a:latin typeface="Avenir Next"/>
              </a:rPr>
              <a:t>1.4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82847" y="4956048"/>
            <a:ext cx="2284399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100" b="1">
                <a:solidFill>
                  <a:srgbClr val="BFB4A8"/>
                </a:solidFill>
                <a:latin typeface="PingFang SC"/>
              </a:rPr>
              <a:t>亿瓶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582847" y="5248656"/>
            <a:ext cx="2284399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1000" b="0">
                <a:solidFill>
                  <a:srgbClr val="B3A7B2"/>
                </a:solidFill>
                <a:latin typeface="PingFang SC"/>
              </a:rPr>
              <a:t>年葡萄酒产量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324446" y="4224528"/>
            <a:ext cx="365760" cy="17780"/>
          </a:xfrm>
          <a:prstGeom prst="rect">
            <a:avLst/>
          </a:prstGeom>
          <a:solidFill>
            <a:srgbClr val="BF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324446" y="4425696"/>
            <a:ext cx="2284399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E9E5DA"/>
                </a:solidFill>
                <a:latin typeface="Avenir Next"/>
              </a:rPr>
              <a:t>401.6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24446" y="4956048"/>
            <a:ext cx="2284399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100" b="1">
                <a:solidFill>
                  <a:srgbClr val="BFB4A8"/>
                </a:solidFill>
                <a:latin typeface="PingFang SC"/>
              </a:rPr>
              <a:t>亿元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24446" y="5248656"/>
            <a:ext cx="2284399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1000" b="0">
                <a:solidFill>
                  <a:srgbClr val="B3A7B2"/>
                </a:solidFill>
                <a:latin typeface="PingFang SC"/>
              </a:rPr>
              <a:t>产业综合产值</a:t>
            </a:r>
          </a:p>
        </p:txBody>
      </p:sp>
      <p:sp>
        <p:nvSpPr>
          <p:cNvPr id="22" name="Rectangle 21"/>
          <p:cNvSpPr/>
          <p:nvPr/>
        </p:nvSpPr>
        <p:spPr>
          <a:xfrm>
            <a:off x="9066045" y="4224528"/>
            <a:ext cx="365760" cy="17780"/>
          </a:xfrm>
          <a:prstGeom prst="rect">
            <a:avLst/>
          </a:prstGeom>
          <a:solidFill>
            <a:srgbClr val="BF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9066045" y="4425696"/>
            <a:ext cx="2284399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E9E5DA"/>
                </a:solidFill>
                <a:latin typeface="Avenir Next"/>
              </a:rPr>
              <a:t>320.22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066045" y="4956048"/>
            <a:ext cx="2284399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100" b="1">
                <a:solidFill>
                  <a:srgbClr val="BFB4A8"/>
                </a:solidFill>
                <a:latin typeface="PingFang SC"/>
              </a:rPr>
              <a:t>亿元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66045" y="5248656"/>
            <a:ext cx="2284399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1000" b="0">
                <a:solidFill>
                  <a:srgbClr val="B3A7B2"/>
                </a:solidFill>
                <a:latin typeface="PingFang SC"/>
              </a:rPr>
              <a:t>「贺兰山东麓葡萄酒」品牌价值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41248" y="5797296"/>
            <a:ext cx="10509199" cy="7620"/>
          </a:xfrm>
          <a:prstGeom prst="rect">
            <a:avLst/>
          </a:prstGeom>
          <a:solidFill>
            <a:srgbClr val="72606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41248" y="5961888"/>
            <a:ext cx="1050919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950" b="0">
                <a:solidFill>
                  <a:srgbClr val="B3A7B2"/>
                </a:solidFill>
                <a:latin typeface="PingFang SC"/>
              </a:rPr>
              <a:t>数据来源：宁夏日报 2026 年公开报道（2023 年度）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-light.png"/>
          <p:cNvPicPr>
            <a:picLocks noChangeAspect="1"/>
          </p:cNvPicPr>
          <p:nvPr/>
        </p:nvPicPr>
        <p:blipFill>
          <a:blip r:embed="rId2"/>
          <a:srcRect t="25" b="25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65760" y="365760"/>
            <a:ext cx="11460175" cy="6126480"/>
          </a:xfrm>
          <a:prstGeom prst="rect">
            <a:avLst/>
          </a:prstGeom>
          <a:noFill/>
          <a:ln w="9525">
            <a:solidFill>
              <a:srgbClr val="CFC8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8" y="658368"/>
            <a:ext cx="100584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900" b="1" spc="220">
                <a:solidFill>
                  <a:srgbClr val="BFB4A8"/>
                </a:solidFill>
                <a:latin typeface="PingFang SC"/>
              </a:rPr>
              <a:t>阳 阳</a:t>
            </a:r>
          </a:p>
        </p:txBody>
      </p:sp>
      <p:sp>
        <p:nvSpPr>
          <p:cNvPr id="5" name="Rectangle 4"/>
          <p:cNvSpPr/>
          <p:nvPr/>
        </p:nvSpPr>
        <p:spPr>
          <a:xfrm>
            <a:off x="1984248" y="749808"/>
            <a:ext cx="566928" cy="9525"/>
          </a:xfrm>
          <a:prstGeom prst="rect">
            <a:avLst/>
          </a:prstGeom>
          <a:solidFill>
            <a:srgbClr val="CFC8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15767" y="658368"/>
            <a:ext cx="5486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850" b="0" spc="160">
                <a:solidFill>
                  <a:srgbClr val="7C7080"/>
                </a:solidFill>
                <a:latin typeface="PingFang SC"/>
              </a:rPr>
              <a:t>二章 · 酒庄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36047" y="6071616"/>
            <a:ext cx="914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60000"/>
              </a:lnSpc>
            </a:pPr>
            <a:r>
              <a:rPr sz="850" b="0">
                <a:solidFill>
                  <a:srgbClr val="7C7080"/>
                </a:solidFill>
                <a:latin typeface="Avenir Next"/>
              </a:rPr>
              <a:t>11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1248" y="1298448"/>
            <a:ext cx="10509199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5000"/>
              </a:lnSpc>
            </a:pPr>
            <a:r>
              <a:rPr sz="3000" b="1">
                <a:solidFill>
                  <a:srgbClr val="221E22"/>
                </a:solidFill>
                <a:latin typeface="PingFang SC"/>
              </a:rPr>
              <a:t>酒庄实景</a:t>
            </a:r>
          </a:p>
        </p:txBody>
      </p:sp>
      <p:pic>
        <p:nvPicPr>
          <p:cNvPr id="9" name="Picture 8" descr="g_s03_3.jpg"/>
          <p:cNvPicPr>
            <a:picLocks noChangeAspect="1"/>
          </p:cNvPicPr>
          <p:nvPr/>
        </p:nvPicPr>
        <p:blipFill>
          <a:blip r:embed="rId3"/>
          <a:srcRect t="24338" b="24338"/>
          <a:stretch>
            <a:fillRect/>
          </a:stretch>
        </p:blipFill>
        <p:spPr>
          <a:xfrm>
            <a:off x="841248" y="2286000"/>
            <a:ext cx="6400800" cy="2148840"/>
          </a:xfrm>
          <a:prstGeom prst="rect">
            <a:avLst/>
          </a:prstGeom>
        </p:spPr>
      </p:pic>
      <p:pic>
        <p:nvPicPr>
          <p:cNvPr id="10" name="Picture 9" descr="g_s03_4.jpg"/>
          <p:cNvPicPr>
            <a:picLocks noChangeAspect="1"/>
          </p:cNvPicPr>
          <p:nvPr/>
        </p:nvPicPr>
        <p:blipFill>
          <a:blip r:embed="rId4"/>
          <a:srcRect t="8005" b="8005"/>
          <a:stretch>
            <a:fillRect/>
          </a:stretch>
        </p:blipFill>
        <p:spPr>
          <a:xfrm>
            <a:off x="7516368" y="2286000"/>
            <a:ext cx="3840480" cy="2148840"/>
          </a:xfrm>
          <a:prstGeom prst="rect">
            <a:avLst/>
          </a:prstGeom>
        </p:spPr>
      </p:pic>
      <p:pic>
        <p:nvPicPr>
          <p:cNvPr id="11" name="Picture 10" descr="g_s03_5.jpg"/>
          <p:cNvPicPr>
            <a:picLocks noChangeAspect="1"/>
          </p:cNvPicPr>
          <p:nvPr/>
        </p:nvPicPr>
        <p:blipFill>
          <a:blip r:embed="rId5"/>
          <a:srcRect t="42132" b="42132"/>
          <a:stretch>
            <a:fillRect/>
          </a:stretch>
        </p:blipFill>
        <p:spPr>
          <a:xfrm>
            <a:off x="841248" y="4553712"/>
            <a:ext cx="10509199" cy="109728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841248" y="5797296"/>
            <a:ext cx="10509199" cy="7620"/>
          </a:xfrm>
          <a:prstGeom prst="rect">
            <a:avLst/>
          </a:prstGeom>
          <a:solidFill>
            <a:srgbClr val="CFC8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5961888"/>
            <a:ext cx="1050919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950" b="0">
                <a:solidFill>
                  <a:srgbClr val="7C7080"/>
                </a:solidFill>
                <a:latin typeface="PingFang SC"/>
              </a:rPr>
              <a:t>酒庄由创始人自家庭院改造而成，红砖红瓦，面依黄河，背靠贺兰。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-light.png"/>
          <p:cNvPicPr>
            <a:picLocks noChangeAspect="1"/>
          </p:cNvPicPr>
          <p:nvPr/>
        </p:nvPicPr>
        <p:blipFill>
          <a:blip r:embed="rId2"/>
          <a:srcRect t="25" b="25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65760" y="365760"/>
            <a:ext cx="11460175" cy="6126480"/>
          </a:xfrm>
          <a:prstGeom prst="rect">
            <a:avLst/>
          </a:prstGeom>
          <a:noFill/>
          <a:ln w="9525">
            <a:solidFill>
              <a:srgbClr val="CFC8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8" y="658368"/>
            <a:ext cx="100584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900" b="1" spc="220">
                <a:solidFill>
                  <a:srgbClr val="BFB4A8"/>
                </a:solidFill>
                <a:latin typeface="PingFang SC"/>
              </a:rPr>
              <a:t>阳 阳</a:t>
            </a:r>
          </a:p>
        </p:txBody>
      </p:sp>
      <p:sp>
        <p:nvSpPr>
          <p:cNvPr id="5" name="Rectangle 4"/>
          <p:cNvSpPr/>
          <p:nvPr/>
        </p:nvSpPr>
        <p:spPr>
          <a:xfrm>
            <a:off x="1984248" y="749808"/>
            <a:ext cx="566928" cy="9525"/>
          </a:xfrm>
          <a:prstGeom prst="rect">
            <a:avLst/>
          </a:prstGeom>
          <a:solidFill>
            <a:srgbClr val="CFC8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15767" y="658368"/>
            <a:ext cx="5486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850" b="0" spc="160">
                <a:solidFill>
                  <a:srgbClr val="7C7080"/>
                </a:solidFill>
                <a:latin typeface="PingFang SC"/>
              </a:rPr>
              <a:t>二章 · 工艺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36047" y="6071616"/>
            <a:ext cx="914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60000"/>
              </a:lnSpc>
            </a:pPr>
            <a:r>
              <a:rPr sz="850" b="0">
                <a:solidFill>
                  <a:srgbClr val="7C7080"/>
                </a:solidFill>
                <a:latin typeface="Avenir Next"/>
              </a:rPr>
              <a:t>12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1248" y="1298448"/>
            <a:ext cx="10509199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5000"/>
              </a:lnSpc>
            </a:pPr>
            <a:r>
              <a:rPr sz="3000" b="1">
                <a:solidFill>
                  <a:srgbClr val="221E22"/>
                </a:solidFill>
                <a:latin typeface="PingFang SC"/>
              </a:rPr>
              <a:t>七分原料，</a:t>
            </a:r>
            <a:r>
              <a:rPr sz="3000" b="1">
                <a:solidFill>
                  <a:srgbClr val="6F7F5E"/>
                </a:solidFill>
                <a:latin typeface="PingFang SC"/>
              </a:rPr>
              <a:t>三分工艺</a:t>
            </a:r>
          </a:p>
        </p:txBody>
      </p:sp>
      <p:pic>
        <p:nvPicPr>
          <p:cNvPr id="9" name="Picture 8" descr="hd_grape.jpg"/>
          <p:cNvPicPr>
            <a:picLocks noChangeAspect="1"/>
          </p:cNvPicPr>
          <p:nvPr/>
        </p:nvPicPr>
        <p:blipFill>
          <a:blip r:embed="rId3"/>
          <a:srcRect t="20987" b="20987"/>
          <a:stretch>
            <a:fillRect/>
          </a:stretch>
        </p:blipFill>
        <p:spPr>
          <a:xfrm>
            <a:off x="6236208" y="2286000"/>
            <a:ext cx="5120640" cy="329184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41248" y="2377440"/>
            <a:ext cx="47548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450" b="1">
                <a:solidFill>
                  <a:srgbClr val="221E22"/>
                </a:solidFill>
                <a:latin typeface="PingFang SC"/>
              </a:rPr>
              <a:t>以沼液替代农药化肥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1248" y="2688336"/>
            <a:ext cx="47548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1100" b="0">
                <a:solidFill>
                  <a:srgbClr val="7C7080"/>
                </a:solidFill>
                <a:latin typeface="PingFang SC"/>
              </a:rPr>
              <a:t>建设沼气站，追求零农残、无公害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1248" y="3218688"/>
            <a:ext cx="47548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450" b="1">
                <a:solidFill>
                  <a:srgbClr val="221E22"/>
                </a:solidFill>
                <a:latin typeface="PingFang SC"/>
              </a:rPr>
              <a:t>引黄河水灌溉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1248" y="3529584"/>
            <a:ext cx="47548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1100" b="0">
                <a:solidFill>
                  <a:srgbClr val="7C7080"/>
                </a:solidFill>
                <a:latin typeface="PingFang SC"/>
              </a:rPr>
              <a:t>水质无污染，满足各生长期水分需求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1248" y="4059936"/>
            <a:ext cx="47548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450" b="1">
                <a:solidFill>
                  <a:srgbClr val="221E22"/>
                </a:solidFill>
                <a:latin typeface="PingFang SC"/>
              </a:rPr>
              <a:t>全部手工采摘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41248" y="4370832"/>
            <a:ext cx="47548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1100" b="0">
                <a:solidFill>
                  <a:srgbClr val="7C7080"/>
                </a:solidFill>
                <a:latin typeface="PingFang SC"/>
              </a:rPr>
              <a:t>逐串人工挑选，确保原料健康品质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41248" y="4901184"/>
            <a:ext cx="47548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450" b="1">
                <a:solidFill>
                  <a:srgbClr val="221E22"/>
                </a:solidFill>
                <a:latin typeface="PingFang SC"/>
              </a:rPr>
              <a:t>法国橡木桶陈酿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41248" y="5212080"/>
            <a:ext cx="47548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1100" b="0">
                <a:solidFill>
                  <a:srgbClr val="7C7080"/>
                </a:solidFill>
                <a:latin typeface="PingFang SC"/>
              </a:rPr>
              <a:t>500 吨橡木桶陈酿能力，至少 8 个月以上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41248" y="5797296"/>
            <a:ext cx="10509199" cy="7620"/>
          </a:xfrm>
          <a:prstGeom prst="rect">
            <a:avLst/>
          </a:prstGeom>
          <a:solidFill>
            <a:srgbClr val="CFC8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41248" y="5961888"/>
            <a:ext cx="1050919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950" b="0">
                <a:solidFill>
                  <a:srgbClr val="7C7080"/>
                </a:solidFill>
                <a:latin typeface="PingFang SC"/>
              </a:rPr>
              <a:t>冬季埋土防寒 —— 零下 20℃ 的冬天，把葡萄树埋进土里，这是宁夏产区的必修课。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-quiet.png"/>
          <p:cNvPicPr>
            <a:picLocks noChangeAspect="1"/>
          </p:cNvPicPr>
          <p:nvPr/>
        </p:nvPicPr>
        <p:blipFill>
          <a:blip r:embed="rId2"/>
          <a:srcRect t="25" b="25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g-accent.png"/>
          <p:cNvPicPr>
            <a:picLocks noChangeAspect="1"/>
          </p:cNvPicPr>
          <p:nvPr/>
        </p:nvPicPr>
        <p:blipFill>
          <a:blip r:embed="rId3"/>
          <a:srcRect l="30001" r="30001"/>
          <a:stretch>
            <a:fillRect/>
          </a:stretch>
        </p:blipFill>
        <p:spPr>
          <a:xfrm>
            <a:off x="7315017" y="0"/>
            <a:ext cx="4876678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65760" y="365760"/>
            <a:ext cx="11460175" cy="6126480"/>
          </a:xfrm>
          <a:prstGeom prst="rect">
            <a:avLst/>
          </a:prstGeom>
          <a:noFill/>
          <a:ln w="9525">
            <a:solidFill>
              <a:srgbClr val="72606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41248" y="658368"/>
            <a:ext cx="100584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900" b="1" spc="220">
                <a:solidFill>
                  <a:srgbClr val="BFB4A8"/>
                </a:solidFill>
                <a:latin typeface="PingFang SC"/>
              </a:rPr>
              <a:t>阳 阳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55887" y="2697480"/>
            <a:ext cx="2194560" cy="12801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7600" b="1">
                <a:solidFill>
                  <a:srgbClr val="72606D"/>
                </a:solidFill>
                <a:latin typeface="Avenir Next"/>
              </a:rPr>
              <a:t>03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8" y="2889504"/>
            <a:ext cx="8229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900" b="0" spc="180">
                <a:solidFill>
                  <a:srgbClr val="BFB4A8"/>
                </a:solidFill>
                <a:latin typeface="Avenir Next"/>
              </a:rPr>
              <a:t>CREDENTIALS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1248" y="3255264"/>
            <a:ext cx="822960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00" b="1">
                <a:solidFill>
                  <a:srgbClr val="E9E5DA"/>
                </a:solidFill>
                <a:latin typeface="PingFang SC"/>
              </a:rPr>
              <a:t>资质与荣誉</a:t>
            </a:r>
          </a:p>
        </p:txBody>
      </p:sp>
      <p:sp>
        <p:nvSpPr>
          <p:cNvPr id="9" name="Rectangle 8"/>
          <p:cNvSpPr/>
          <p:nvPr/>
        </p:nvSpPr>
        <p:spPr>
          <a:xfrm>
            <a:off x="841248" y="4315968"/>
            <a:ext cx="566928" cy="20320"/>
          </a:xfrm>
          <a:prstGeom prst="rect">
            <a:avLst/>
          </a:prstGeom>
          <a:solidFill>
            <a:srgbClr val="BF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45720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70000"/>
              </a:lnSpc>
            </a:pPr>
            <a:r>
              <a:rPr sz="1300" b="0">
                <a:solidFill>
                  <a:srgbClr val="B3A7B2"/>
                </a:solidFill>
                <a:latin typeface="PingFang SC"/>
              </a:rPr>
              <a:t>权威认证 · 国际赛事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-light.png"/>
          <p:cNvPicPr>
            <a:picLocks noChangeAspect="1"/>
          </p:cNvPicPr>
          <p:nvPr/>
        </p:nvPicPr>
        <p:blipFill>
          <a:blip r:embed="rId2"/>
          <a:srcRect t="25" b="25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65760" y="365760"/>
            <a:ext cx="11460175" cy="6126480"/>
          </a:xfrm>
          <a:prstGeom prst="rect">
            <a:avLst/>
          </a:prstGeom>
          <a:noFill/>
          <a:ln w="9525">
            <a:solidFill>
              <a:srgbClr val="CFC8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8" y="658368"/>
            <a:ext cx="100584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900" b="1" spc="220">
                <a:solidFill>
                  <a:srgbClr val="BFB4A8"/>
                </a:solidFill>
                <a:latin typeface="PingFang SC"/>
              </a:rPr>
              <a:t>阳 阳</a:t>
            </a:r>
          </a:p>
        </p:txBody>
      </p:sp>
      <p:sp>
        <p:nvSpPr>
          <p:cNvPr id="5" name="Rectangle 4"/>
          <p:cNvSpPr/>
          <p:nvPr/>
        </p:nvSpPr>
        <p:spPr>
          <a:xfrm>
            <a:off x="1984248" y="749808"/>
            <a:ext cx="566928" cy="9525"/>
          </a:xfrm>
          <a:prstGeom prst="rect">
            <a:avLst/>
          </a:prstGeom>
          <a:solidFill>
            <a:srgbClr val="CFC8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15767" y="658368"/>
            <a:ext cx="5486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850" b="0" spc="160">
                <a:solidFill>
                  <a:srgbClr val="7C7080"/>
                </a:solidFill>
                <a:latin typeface="PingFang SC"/>
              </a:rPr>
              <a:t>三章 · 资质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36047" y="6071616"/>
            <a:ext cx="914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60000"/>
              </a:lnSpc>
            </a:pPr>
            <a:r>
              <a:rPr sz="850" b="0">
                <a:solidFill>
                  <a:srgbClr val="7C7080"/>
                </a:solidFill>
                <a:latin typeface="Avenir Next"/>
              </a:rPr>
              <a:t>14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1248" y="1298448"/>
            <a:ext cx="10509199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5000"/>
              </a:lnSpc>
            </a:pPr>
            <a:r>
              <a:rPr sz="3000" b="1">
                <a:solidFill>
                  <a:srgbClr val="221E22"/>
                </a:solidFill>
                <a:latin typeface="PingFang SC"/>
              </a:rPr>
              <a:t>资质与认证</a:t>
            </a:r>
          </a:p>
        </p:txBody>
      </p:sp>
      <p:sp>
        <p:nvSpPr>
          <p:cNvPr id="9" name="Rectangle 8"/>
          <p:cNvSpPr/>
          <p:nvPr/>
        </p:nvSpPr>
        <p:spPr>
          <a:xfrm>
            <a:off x="841248" y="2432304"/>
            <a:ext cx="365760" cy="17780"/>
          </a:xfrm>
          <a:prstGeom prst="rect">
            <a:avLst/>
          </a:prstGeom>
          <a:solidFill>
            <a:srgbClr val="BF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2615184"/>
            <a:ext cx="4843119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500" b="1">
                <a:solidFill>
                  <a:srgbClr val="221E22"/>
                </a:solidFill>
                <a:latin typeface="PingFang SC"/>
              </a:rPr>
              <a:t>宁夏贺兰山东麓列级酒庄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1248" y="2999232"/>
            <a:ext cx="48431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1100" b="0">
                <a:solidFill>
                  <a:srgbClr val="7C7080"/>
                </a:solidFill>
                <a:latin typeface="PingFang SC"/>
              </a:rPr>
              <a:t>2021 年第五次评定 ｜ 全产区 57 家列级酒庄之一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507327" y="2432304"/>
            <a:ext cx="365760" cy="17780"/>
          </a:xfrm>
          <a:prstGeom prst="rect">
            <a:avLst/>
          </a:prstGeom>
          <a:solidFill>
            <a:srgbClr val="BF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507327" y="2615184"/>
            <a:ext cx="4843119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500" b="1">
                <a:solidFill>
                  <a:srgbClr val="221E22"/>
                </a:solidFill>
                <a:latin typeface="PingFang SC"/>
              </a:rPr>
              <a:t>葡萄酒酒庄酒证明商标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07327" y="2999232"/>
            <a:ext cx="48431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1100" b="0">
                <a:solidFill>
                  <a:srgbClr val="7C7080"/>
                </a:solidFill>
                <a:latin typeface="PingFang SC"/>
              </a:rPr>
              <a:t>中国首批获得使用权的 16 家酒庄之一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41248" y="3584448"/>
            <a:ext cx="365760" cy="17780"/>
          </a:xfrm>
          <a:prstGeom prst="rect">
            <a:avLst/>
          </a:prstGeom>
          <a:solidFill>
            <a:srgbClr val="BF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1248" y="3767328"/>
            <a:ext cx="4843119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500" b="1">
                <a:solidFill>
                  <a:srgbClr val="221E22"/>
                </a:solidFill>
                <a:latin typeface="PingFang SC"/>
              </a:rPr>
              <a:t>国家地理标志保护产品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41248" y="4151376"/>
            <a:ext cx="48431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1100" b="0">
                <a:solidFill>
                  <a:srgbClr val="7C7080"/>
                </a:solidFill>
                <a:latin typeface="PingFang SC"/>
              </a:rPr>
              <a:t>继昌黎、烟台之后全国第三个获此认证的产区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507327" y="3584448"/>
            <a:ext cx="365760" cy="17780"/>
          </a:xfrm>
          <a:prstGeom prst="rect">
            <a:avLst/>
          </a:prstGeom>
          <a:solidFill>
            <a:srgbClr val="BF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507327" y="3767328"/>
            <a:ext cx="4843119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500" b="1">
                <a:solidFill>
                  <a:srgbClr val="221E22"/>
                </a:solidFill>
                <a:latin typeface="PingFang SC"/>
              </a:rPr>
              <a:t>美国 FDA 认证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507327" y="4151376"/>
            <a:ext cx="48431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1100" b="0">
                <a:solidFill>
                  <a:srgbClr val="7C7080"/>
                </a:solidFill>
                <a:latin typeface="PingFang SC"/>
              </a:rPr>
              <a:t>2023 年取得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41248" y="4736592"/>
            <a:ext cx="365760" cy="17780"/>
          </a:xfrm>
          <a:prstGeom prst="rect">
            <a:avLst/>
          </a:prstGeom>
          <a:solidFill>
            <a:srgbClr val="BF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41248" y="4919472"/>
            <a:ext cx="4843119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500" b="1">
                <a:solidFill>
                  <a:srgbClr val="221E22"/>
                </a:solidFill>
                <a:latin typeface="PingFang SC"/>
              </a:rPr>
              <a:t>出口食品生产企业备案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41248" y="5303520"/>
            <a:ext cx="48431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1100" b="0">
                <a:solidFill>
                  <a:srgbClr val="7C7080"/>
                </a:solidFill>
                <a:latin typeface="PingFang SC"/>
              </a:rPr>
              <a:t>可直接出口，无需借道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507327" y="4736592"/>
            <a:ext cx="365760" cy="17780"/>
          </a:xfrm>
          <a:prstGeom prst="rect">
            <a:avLst/>
          </a:prstGeom>
          <a:solidFill>
            <a:srgbClr val="BF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507327" y="4919472"/>
            <a:ext cx="4843119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500" b="1">
                <a:solidFill>
                  <a:srgbClr val="221E22"/>
                </a:solidFill>
                <a:latin typeface="PingFang SC"/>
              </a:rPr>
              <a:t>深圳前海股权交易中心挂牌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507327" y="5303520"/>
            <a:ext cx="48431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1100" b="0">
                <a:solidFill>
                  <a:srgbClr val="7C7080"/>
                </a:solidFill>
                <a:latin typeface="PingFang SC"/>
              </a:rPr>
              <a:t>2018 年挂牌，代码 366227</a:t>
            </a:r>
          </a:p>
        </p:txBody>
      </p:sp>
      <p:sp>
        <p:nvSpPr>
          <p:cNvPr id="27" name="Rectangle 26"/>
          <p:cNvSpPr/>
          <p:nvPr/>
        </p:nvSpPr>
        <p:spPr>
          <a:xfrm>
            <a:off x="841248" y="5797296"/>
            <a:ext cx="10509199" cy="7620"/>
          </a:xfrm>
          <a:prstGeom prst="rect">
            <a:avLst/>
          </a:prstGeom>
          <a:solidFill>
            <a:srgbClr val="CFC8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41248" y="5961888"/>
            <a:ext cx="1050919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950" b="0">
                <a:solidFill>
                  <a:srgbClr val="7C7080"/>
                </a:solidFill>
                <a:latin typeface="PingFang SC"/>
              </a:rPr>
              <a:t>贺兰山东麓列级制分五级，每两年评定一次，逐级晋升。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-quiet.png"/>
          <p:cNvPicPr>
            <a:picLocks noChangeAspect="1"/>
          </p:cNvPicPr>
          <p:nvPr/>
        </p:nvPicPr>
        <p:blipFill>
          <a:blip r:embed="rId2"/>
          <a:srcRect t="25" b="25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65760" y="365760"/>
            <a:ext cx="11460175" cy="6126480"/>
          </a:xfrm>
          <a:prstGeom prst="rect">
            <a:avLst/>
          </a:prstGeom>
          <a:noFill/>
          <a:ln w="9525">
            <a:solidFill>
              <a:srgbClr val="72606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8" y="658368"/>
            <a:ext cx="100584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900" b="1" spc="220">
                <a:solidFill>
                  <a:srgbClr val="BFB4A8"/>
                </a:solidFill>
                <a:latin typeface="PingFang SC"/>
              </a:rPr>
              <a:t>阳 阳</a:t>
            </a:r>
          </a:p>
        </p:txBody>
      </p:sp>
      <p:sp>
        <p:nvSpPr>
          <p:cNvPr id="5" name="Rectangle 4"/>
          <p:cNvSpPr/>
          <p:nvPr/>
        </p:nvSpPr>
        <p:spPr>
          <a:xfrm>
            <a:off x="1984248" y="749808"/>
            <a:ext cx="566928" cy="9525"/>
          </a:xfrm>
          <a:prstGeom prst="rect">
            <a:avLst/>
          </a:prstGeom>
          <a:solidFill>
            <a:srgbClr val="72606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15767" y="658368"/>
            <a:ext cx="5486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850" b="0" spc="160">
                <a:solidFill>
                  <a:srgbClr val="BFB4A8"/>
                </a:solidFill>
                <a:latin typeface="PingFang SC"/>
              </a:rPr>
              <a:t>三章 · 荣誉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36047" y="6071616"/>
            <a:ext cx="914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60000"/>
              </a:lnSpc>
            </a:pPr>
            <a:r>
              <a:rPr sz="850" b="0">
                <a:solidFill>
                  <a:srgbClr val="BFB4A8"/>
                </a:solidFill>
                <a:latin typeface="Avenir Next"/>
              </a:rPr>
              <a:t>15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1248" y="1298448"/>
            <a:ext cx="10509199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5000"/>
              </a:lnSpc>
            </a:pPr>
            <a:r>
              <a:rPr sz="3000" b="1">
                <a:solidFill>
                  <a:srgbClr val="E9E5DA"/>
                </a:solidFill>
                <a:latin typeface="PingFang SC"/>
              </a:rPr>
              <a:t>国际赛事荣誉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1248" y="2121408"/>
            <a:ext cx="877824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75000"/>
              </a:lnSpc>
            </a:pPr>
            <a:r>
              <a:rPr sz="1400" b="0">
                <a:solidFill>
                  <a:srgbClr val="B3A7B2"/>
                </a:solidFill>
                <a:latin typeface="PingFang SC"/>
              </a:rPr>
              <a:t>代表单品「贺牌 · 力」「贺牌 · 口」为获奖主力。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1248" y="2926080"/>
            <a:ext cx="365760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000" b="1">
                <a:solidFill>
                  <a:srgbClr val="BFB4A8"/>
                </a:solidFill>
                <a:latin typeface="Avenir Next"/>
              </a:rPr>
              <a:t>01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44168" y="2926080"/>
            <a:ext cx="475167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1200" b="0">
                <a:solidFill>
                  <a:srgbClr val="E9E5DA"/>
                </a:solidFill>
                <a:latin typeface="PingFang SC"/>
              </a:rPr>
              <a:t>Decanter 亚洲葡萄酒大赛　金奖 / 银奖 / 铜奖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78727" y="2926080"/>
            <a:ext cx="365760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000" b="1">
                <a:solidFill>
                  <a:srgbClr val="BFB4A8"/>
                </a:solidFill>
                <a:latin typeface="Avenir Next"/>
              </a:rP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81647" y="2926080"/>
            <a:ext cx="475167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1200" b="0">
                <a:solidFill>
                  <a:srgbClr val="E9E5DA"/>
                </a:solidFill>
                <a:latin typeface="PingFang SC"/>
              </a:rPr>
              <a:t>Berliner Wein Trophy 柏林葡萄酒大奖赛　金奖 / 银奖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1248" y="3529584"/>
            <a:ext cx="365760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000" b="1">
                <a:solidFill>
                  <a:srgbClr val="BFB4A8"/>
                </a:solidFill>
                <a:latin typeface="Avenir Next"/>
              </a:rPr>
              <a:t>03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44168" y="3529584"/>
            <a:ext cx="475167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1200" b="0">
                <a:solidFill>
                  <a:srgbClr val="E9E5DA"/>
                </a:solidFill>
                <a:latin typeface="PingFang SC"/>
              </a:rPr>
              <a:t>CMB 布鲁塞尔国际葡萄酒大奖赛　金奖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278727" y="3529584"/>
            <a:ext cx="365760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000" b="1">
                <a:solidFill>
                  <a:srgbClr val="BFB4A8"/>
                </a:solidFill>
                <a:latin typeface="Avenir Next"/>
              </a:rPr>
              <a:t>04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781647" y="3529584"/>
            <a:ext cx="475167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1200" b="0">
                <a:solidFill>
                  <a:srgbClr val="E9E5DA"/>
                </a:solidFill>
                <a:latin typeface="PingFang SC"/>
              </a:rPr>
              <a:t>Gilbert &amp; Gaillard 国际葡萄酒大奖赛　金奖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1248" y="4133088"/>
            <a:ext cx="365760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000" b="1">
                <a:solidFill>
                  <a:srgbClr val="BFB4A8"/>
                </a:solidFill>
                <a:latin typeface="Avenir Next"/>
              </a:rPr>
              <a:t>05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344168" y="4133088"/>
            <a:ext cx="475167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1200" b="0">
                <a:solidFill>
                  <a:srgbClr val="E9E5DA"/>
                </a:solidFill>
                <a:latin typeface="PingFang SC"/>
              </a:rPr>
              <a:t>Asia Wine &amp; Spirits Awards　双金奖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78727" y="4133088"/>
            <a:ext cx="365760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000" b="1">
                <a:solidFill>
                  <a:srgbClr val="BFB4A8"/>
                </a:solidFill>
                <a:latin typeface="Avenir Next"/>
              </a:rPr>
              <a:t>06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781647" y="4133088"/>
            <a:ext cx="475167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1200" b="0">
                <a:solidFill>
                  <a:srgbClr val="E9E5DA"/>
                </a:solidFill>
                <a:latin typeface="PingFang SC"/>
              </a:rPr>
              <a:t>中国（宁夏）贺兰山东麓国际葡萄酒大赛　大金奖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41248" y="4736592"/>
            <a:ext cx="365760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000" b="1">
                <a:solidFill>
                  <a:srgbClr val="BFB4A8"/>
                </a:solidFill>
                <a:latin typeface="Avenir Next"/>
              </a:rPr>
              <a:t>07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344168" y="4736592"/>
            <a:ext cx="475167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1200" b="0">
                <a:solidFill>
                  <a:srgbClr val="E9E5DA"/>
                </a:solidFill>
                <a:latin typeface="PingFang SC"/>
              </a:rPr>
              <a:t>bettane+desseauve　China Top 10 Rising Stars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41248" y="5797296"/>
            <a:ext cx="10509199" cy="7620"/>
          </a:xfrm>
          <a:prstGeom prst="rect">
            <a:avLst/>
          </a:prstGeom>
          <a:solidFill>
            <a:srgbClr val="72606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41248" y="5961888"/>
            <a:ext cx="1050919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950" b="0">
                <a:solidFill>
                  <a:srgbClr val="B3A7B2"/>
                </a:solidFill>
                <a:latin typeface="PingFang SC"/>
              </a:rPr>
              <a:t>以上奖项均可提供证书原件核验。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-quiet.png"/>
          <p:cNvPicPr>
            <a:picLocks noChangeAspect="1"/>
          </p:cNvPicPr>
          <p:nvPr/>
        </p:nvPicPr>
        <p:blipFill>
          <a:blip r:embed="rId2"/>
          <a:srcRect t="25" b="25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g-accent.png"/>
          <p:cNvPicPr>
            <a:picLocks noChangeAspect="1"/>
          </p:cNvPicPr>
          <p:nvPr/>
        </p:nvPicPr>
        <p:blipFill>
          <a:blip r:embed="rId3"/>
          <a:srcRect l="30001" r="30001"/>
          <a:stretch>
            <a:fillRect/>
          </a:stretch>
        </p:blipFill>
        <p:spPr>
          <a:xfrm>
            <a:off x="7315017" y="0"/>
            <a:ext cx="4876678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65760" y="365760"/>
            <a:ext cx="11460175" cy="6126480"/>
          </a:xfrm>
          <a:prstGeom prst="rect">
            <a:avLst/>
          </a:prstGeom>
          <a:noFill/>
          <a:ln w="9525">
            <a:solidFill>
              <a:srgbClr val="72606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41248" y="658368"/>
            <a:ext cx="100584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900" b="1" spc="220">
                <a:solidFill>
                  <a:srgbClr val="BFB4A8"/>
                </a:solidFill>
                <a:latin typeface="PingFang SC"/>
              </a:rPr>
              <a:t>阳 阳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55887" y="2697480"/>
            <a:ext cx="2194560" cy="12801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7600" b="1">
                <a:solidFill>
                  <a:srgbClr val="72606D"/>
                </a:solidFill>
                <a:latin typeface="Avenir Next"/>
              </a:rPr>
              <a:t>04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8" y="2889504"/>
            <a:ext cx="8229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900" b="0" spc="180">
                <a:solidFill>
                  <a:srgbClr val="BFB4A8"/>
                </a:solidFill>
                <a:latin typeface="Avenir Next"/>
              </a:rPr>
              <a:t>GLOBAL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1248" y="3255264"/>
            <a:ext cx="822960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00" b="1">
                <a:solidFill>
                  <a:srgbClr val="E9E5DA"/>
                </a:solidFill>
                <a:latin typeface="PingFang SC"/>
              </a:rPr>
              <a:t>国际化与合作</a:t>
            </a:r>
          </a:p>
        </p:txBody>
      </p:sp>
      <p:sp>
        <p:nvSpPr>
          <p:cNvPr id="9" name="Rectangle 8"/>
          <p:cNvSpPr/>
          <p:nvPr/>
        </p:nvSpPr>
        <p:spPr>
          <a:xfrm>
            <a:off x="841248" y="4315968"/>
            <a:ext cx="566928" cy="20320"/>
          </a:xfrm>
          <a:prstGeom prst="rect">
            <a:avLst/>
          </a:prstGeom>
          <a:solidFill>
            <a:srgbClr val="BF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45720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70000"/>
              </a:lnSpc>
            </a:pPr>
            <a:r>
              <a:rPr sz="1300" b="0">
                <a:solidFill>
                  <a:srgbClr val="B3A7B2"/>
                </a:solidFill>
                <a:latin typeface="PingFang SC"/>
              </a:rPr>
              <a:t>出口 · 专家 · 定制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-light.png"/>
          <p:cNvPicPr>
            <a:picLocks noChangeAspect="1"/>
          </p:cNvPicPr>
          <p:nvPr/>
        </p:nvPicPr>
        <p:blipFill>
          <a:blip r:embed="rId2"/>
          <a:srcRect t="25" b="25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65760" y="365760"/>
            <a:ext cx="11460175" cy="6126480"/>
          </a:xfrm>
          <a:prstGeom prst="rect">
            <a:avLst/>
          </a:prstGeom>
          <a:noFill/>
          <a:ln w="9525">
            <a:solidFill>
              <a:srgbClr val="CFC8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8" y="658368"/>
            <a:ext cx="100584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900" b="1" spc="220">
                <a:solidFill>
                  <a:srgbClr val="BFB4A8"/>
                </a:solidFill>
                <a:latin typeface="PingFang SC"/>
              </a:rPr>
              <a:t>阳 阳</a:t>
            </a:r>
          </a:p>
        </p:txBody>
      </p:sp>
      <p:sp>
        <p:nvSpPr>
          <p:cNvPr id="5" name="Rectangle 4"/>
          <p:cNvSpPr/>
          <p:nvPr/>
        </p:nvSpPr>
        <p:spPr>
          <a:xfrm>
            <a:off x="1984248" y="749808"/>
            <a:ext cx="566928" cy="9525"/>
          </a:xfrm>
          <a:prstGeom prst="rect">
            <a:avLst/>
          </a:prstGeom>
          <a:solidFill>
            <a:srgbClr val="CFC8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15767" y="658368"/>
            <a:ext cx="5486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850" b="0" spc="160">
                <a:solidFill>
                  <a:srgbClr val="7C7080"/>
                </a:solidFill>
                <a:latin typeface="PingFang SC"/>
              </a:rPr>
              <a:t>四章 · 出口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36047" y="6071616"/>
            <a:ext cx="914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60000"/>
              </a:lnSpc>
            </a:pPr>
            <a:r>
              <a:rPr sz="850" b="0">
                <a:solidFill>
                  <a:srgbClr val="7C7080"/>
                </a:solidFill>
                <a:latin typeface="Avenir Next"/>
              </a:rPr>
              <a:t>17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1248" y="1298448"/>
            <a:ext cx="10509199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5000"/>
              </a:lnSpc>
            </a:pPr>
            <a:r>
              <a:rPr sz="3000" b="1">
                <a:solidFill>
                  <a:srgbClr val="221E22"/>
                </a:solidFill>
                <a:latin typeface="PingFang SC"/>
              </a:rPr>
              <a:t>出口版图</a:t>
            </a:r>
          </a:p>
        </p:txBody>
      </p:sp>
      <p:pic>
        <p:nvPicPr>
          <p:cNvPr id="9" name="Picture 8" descr="b_mase_sto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6944" y="2286000"/>
            <a:ext cx="1328928" cy="3291840"/>
          </a:xfrm>
          <a:prstGeom prst="rect">
            <a:avLst/>
          </a:prstGeom>
        </p:spPr>
      </p:pic>
      <p:pic>
        <p:nvPicPr>
          <p:cNvPr id="10" name="Picture 9" descr="b_xila_ston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3104" y="2286000"/>
            <a:ext cx="1491488" cy="329184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236208" y="2331720"/>
            <a:ext cx="4754880" cy="3291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85000"/>
              </a:lnSpc>
            </a:pPr>
            <a:r>
              <a:rPr sz="1250" b="0">
                <a:solidFill>
                  <a:srgbClr val="221E22"/>
                </a:solidFill>
                <a:latin typeface="PingFang SC"/>
              </a:rPr>
              <a:t>日本</a:t>
            </a:r>
          </a:p>
          <a:p>
            <a:pPr algn="l">
              <a:lnSpc>
                <a:spcPct val="185000"/>
              </a:lnSpc>
            </a:pPr>
            <a:r>
              <a:rPr sz="1250" b="0">
                <a:solidFill>
                  <a:srgbClr val="221E22"/>
                </a:solidFill>
                <a:latin typeface="PingFang SC"/>
              </a:rPr>
              <a:t>2018 年贺牌中国风系列、珍藏系列正式出口日本，由日本葡萄酒评论家青山宗典推介。</a:t>
            </a:r>
          </a:p>
          <a:p>
            <a:pPr algn="l">
              <a:lnSpc>
                <a:spcPct val="185000"/>
              </a:lnSpc>
            </a:pPr>
            <a:r>
              <a:rPr sz="1250" b="0">
                <a:solidFill>
                  <a:srgbClr val="221E22"/>
                </a:solidFill>
                <a:latin typeface="PingFang SC"/>
              </a:rPr>
              <a:t/>
            </a:r>
          </a:p>
          <a:p>
            <a:pPr algn="l">
              <a:lnSpc>
                <a:spcPct val="185000"/>
              </a:lnSpc>
            </a:pPr>
            <a:r>
              <a:rPr sz="1250" b="0">
                <a:solidFill>
                  <a:srgbClr val="221E22"/>
                </a:solidFill>
                <a:latin typeface="PingFang SC"/>
              </a:rPr>
              <a:t>美国</a:t>
            </a:r>
          </a:p>
          <a:p>
            <a:pPr algn="l">
              <a:lnSpc>
                <a:spcPct val="185000"/>
              </a:lnSpc>
            </a:pPr>
            <a:r>
              <a:rPr sz="1250" b="0">
                <a:solidFill>
                  <a:srgbClr val="221E22"/>
                </a:solidFill>
                <a:latin typeface="PingFang SC"/>
              </a:rPr>
              <a:t>2023 年取得 FDA 认证。</a:t>
            </a:r>
          </a:p>
          <a:p>
            <a:pPr algn="l">
              <a:lnSpc>
                <a:spcPct val="185000"/>
              </a:lnSpc>
            </a:pPr>
            <a:r>
              <a:rPr sz="1250" b="0">
                <a:solidFill>
                  <a:srgbClr val="221E22"/>
                </a:solidFill>
                <a:latin typeface="PingFang SC"/>
              </a:rPr>
              <a:t/>
            </a:r>
          </a:p>
          <a:p>
            <a:pPr algn="l">
              <a:lnSpc>
                <a:spcPct val="185000"/>
              </a:lnSpc>
            </a:pPr>
            <a:r>
              <a:rPr sz="1250" b="0">
                <a:solidFill>
                  <a:srgbClr val="221E22"/>
                </a:solidFill>
                <a:latin typeface="PingFang SC"/>
              </a:rPr>
              <a:t>欧洲</a:t>
            </a:r>
          </a:p>
          <a:p>
            <a:pPr algn="l">
              <a:lnSpc>
                <a:spcPct val="185000"/>
              </a:lnSpc>
            </a:pPr>
            <a:r>
              <a:rPr sz="1250" b="0">
                <a:solidFill>
                  <a:srgbClr val="221E22"/>
                </a:solidFill>
                <a:latin typeface="PingFang SC"/>
              </a:rPr>
              <a:t>经中欧班列向欧洲出口，产品进入法国、意大利市场。</a:t>
            </a:r>
          </a:p>
          <a:p>
            <a:pPr algn="l">
              <a:lnSpc>
                <a:spcPct val="185000"/>
              </a:lnSpc>
            </a:pPr>
            <a:r>
              <a:rPr sz="1250" b="0">
                <a:solidFill>
                  <a:srgbClr val="221E22"/>
                </a:solidFill>
                <a:latin typeface="PingFang SC"/>
              </a:rPr>
              <a:t/>
            </a:r>
          </a:p>
          <a:p>
            <a:pPr algn="l">
              <a:lnSpc>
                <a:spcPct val="185000"/>
              </a:lnSpc>
            </a:pPr>
            <a:r>
              <a:rPr sz="1250" b="0">
                <a:solidFill>
                  <a:srgbClr val="221E22"/>
                </a:solidFill>
                <a:latin typeface="PingFang SC"/>
              </a:rPr>
              <a:t>航空</a:t>
            </a:r>
          </a:p>
          <a:p>
            <a:pPr algn="l">
              <a:lnSpc>
                <a:spcPct val="185000"/>
              </a:lnSpc>
            </a:pPr>
            <a:r>
              <a:rPr sz="1250" b="0">
                <a:solidFill>
                  <a:srgbClr val="221E22"/>
                </a:solidFill>
                <a:latin typeface="PingFang SC"/>
              </a:rPr>
              <a:t>与春秋航空开展合作。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41248" y="5797296"/>
            <a:ext cx="10509199" cy="7620"/>
          </a:xfrm>
          <a:prstGeom prst="rect">
            <a:avLst/>
          </a:prstGeom>
          <a:solidFill>
            <a:srgbClr val="CFC8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5961888"/>
            <a:ext cx="1050919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950" b="0">
                <a:solidFill>
                  <a:srgbClr val="7C7080"/>
                </a:solidFill>
                <a:latin typeface="PingFang SC"/>
              </a:rPr>
              <a:t>出口业务目前占出货总量约 1%，国内市场仍为主体。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-light.png"/>
          <p:cNvPicPr>
            <a:picLocks noChangeAspect="1"/>
          </p:cNvPicPr>
          <p:nvPr/>
        </p:nvPicPr>
        <p:blipFill>
          <a:blip r:embed="rId2"/>
          <a:srcRect t="25" b="25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65760" y="365760"/>
            <a:ext cx="11460175" cy="6126480"/>
          </a:xfrm>
          <a:prstGeom prst="rect">
            <a:avLst/>
          </a:prstGeom>
          <a:noFill/>
          <a:ln w="9525">
            <a:solidFill>
              <a:srgbClr val="CFC8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8" y="658368"/>
            <a:ext cx="100584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900" b="1" spc="220">
                <a:solidFill>
                  <a:srgbClr val="BFB4A8"/>
                </a:solidFill>
                <a:latin typeface="PingFang SC"/>
              </a:rPr>
              <a:t>阳 阳</a:t>
            </a:r>
          </a:p>
        </p:txBody>
      </p:sp>
      <p:sp>
        <p:nvSpPr>
          <p:cNvPr id="5" name="Rectangle 4"/>
          <p:cNvSpPr/>
          <p:nvPr/>
        </p:nvSpPr>
        <p:spPr>
          <a:xfrm>
            <a:off x="1984248" y="749808"/>
            <a:ext cx="566928" cy="9525"/>
          </a:xfrm>
          <a:prstGeom prst="rect">
            <a:avLst/>
          </a:prstGeom>
          <a:solidFill>
            <a:srgbClr val="CFC8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15767" y="658368"/>
            <a:ext cx="5486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850" b="0" spc="160">
                <a:solidFill>
                  <a:srgbClr val="7C7080"/>
                </a:solidFill>
                <a:latin typeface="PingFang SC"/>
              </a:rPr>
              <a:t>四章 · 专家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36047" y="6071616"/>
            <a:ext cx="914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60000"/>
              </a:lnSpc>
            </a:pPr>
            <a:r>
              <a:rPr sz="850" b="0">
                <a:solidFill>
                  <a:srgbClr val="7C7080"/>
                </a:solidFill>
                <a:latin typeface="Avenir Next"/>
              </a:rPr>
              <a:t>18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1248" y="1298448"/>
            <a:ext cx="10509199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5000"/>
              </a:lnSpc>
            </a:pPr>
            <a:r>
              <a:rPr sz="3000" b="1">
                <a:solidFill>
                  <a:srgbClr val="221E22"/>
                </a:solidFill>
                <a:latin typeface="PingFang SC"/>
              </a:rPr>
              <a:t>国际酿造顾问</a:t>
            </a:r>
          </a:p>
        </p:txBody>
      </p:sp>
      <p:pic>
        <p:nvPicPr>
          <p:cNvPr id="9" name="Picture 8" descr="g_s08_3.jpg"/>
          <p:cNvPicPr>
            <a:picLocks noChangeAspect="1"/>
          </p:cNvPicPr>
          <p:nvPr/>
        </p:nvPicPr>
        <p:blipFill>
          <a:blip r:embed="rId3"/>
          <a:srcRect l="1051" r="1051"/>
          <a:stretch>
            <a:fillRect/>
          </a:stretch>
        </p:blipFill>
        <p:spPr>
          <a:xfrm>
            <a:off x="841248" y="2377440"/>
            <a:ext cx="3228746" cy="2194560"/>
          </a:xfrm>
          <a:prstGeom prst="rect">
            <a:avLst/>
          </a:prstGeom>
        </p:spPr>
      </p:pic>
      <p:pic>
        <p:nvPicPr>
          <p:cNvPr id="10" name="Picture 9" descr="g_s09_3.jpg"/>
          <p:cNvPicPr>
            <a:picLocks noChangeAspect="1"/>
          </p:cNvPicPr>
          <p:nvPr/>
        </p:nvPicPr>
        <p:blipFill>
          <a:blip r:embed="rId4"/>
          <a:srcRect l="958" r="958"/>
          <a:stretch>
            <a:fillRect/>
          </a:stretch>
        </p:blipFill>
        <p:spPr>
          <a:xfrm>
            <a:off x="4481474" y="2377440"/>
            <a:ext cx="3228746" cy="2194560"/>
          </a:xfrm>
          <a:prstGeom prst="rect">
            <a:avLst/>
          </a:prstGeom>
        </p:spPr>
      </p:pic>
      <p:pic>
        <p:nvPicPr>
          <p:cNvPr id="11" name="Picture 10" descr="g_s09_4.jpg"/>
          <p:cNvPicPr>
            <a:picLocks noChangeAspect="1"/>
          </p:cNvPicPr>
          <p:nvPr/>
        </p:nvPicPr>
        <p:blipFill>
          <a:blip r:embed="rId5"/>
          <a:srcRect l="958" r="958"/>
          <a:stretch>
            <a:fillRect/>
          </a:stretch>
        </p:blipFill>
        <p:spPr>
          <a:xfrm>
            <a:off x="8121700" y="2377440"/>
            <a:ext cx="3228746" cy="219456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841248" y="4718304"/>
            <a:ext cx="365760" cy="17780"/>
          </a:xfrm>
          <a:prstGeom prst="rect">
            <a:avLst/>
          </a:prstGeom>
          <a:solidFill>
            <a:srgbClr val="BF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4901184"/>
            <a:ext cx="3228746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400" b="1">
                <a:solidFill>
                  <a:srgbClr val="221E22"/>
                </a:solidFill>
                <a:latin typeface="PingFang SC"/>
              </a:rPr>
              <a:t>雅歌 · 贝豪 博士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1248" y="5248656"/>
            <a:ext cx="3228746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050" b="0">
                <a:solidFill>
                  <a:srgbClr val="7C7080"/>
                </a:solidFill>
                <a:latin typeface="PingFang SC"/>
              </a:rPr>
              <a:t>法籍酿酒顾问</a:t>
            </a:r>
          </a:p>
          <a:p>
            <a:pPr algn="l">
              <a:lnSpc>
                <a:spcPct val="160000"/>
              </a:lnSpc>
            </a:pPr>
            <a:r>
              <a:rPr sz="1050" b="0">
                <a:solidFill>
                  <a:srgbClr val="7C7080"/>
                </a:solidFill>
                <a:latin typeface="PingFang SC"/>
              </a:rPr>
              <a:t>法国伯朗德古堡第十三代堡主</a:t>
            </a:r>
          </a:p>
          <a:p>
            <a:pPr algn="l">
              <a:lnSpc>
                <a:spcPct val="160000"/>
              </a:lnSpc>
            </a:pPr>
            <a:r>
              <a:rPr sz="1050" b="0">
                <a:solidFill>
                  <a:srgbClr val="7C7080"/>
                </a:solidFill>
                <a:latin typeface="PingFang SC"/>
              </a:rPr>
              <a:t>中法友好红酒大使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481474" y="4718304"/>
            <a:ext cx="365760" cy="17780"/>
          </a:xfrm>
          <a:prstGeom prst="rect">
            <a:avLst/>
          </a:prstGeom>
          <a:solidFill>
            <a:srgbClr val="BF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481474" y="4901184"/>
            <a:ext cx="3228746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400" b="1">
                <a:solidFill>
                  <a:srgbClr val="221E22"/>
                </a:solidFill>
                <a:latin typeface="PingFang SC"/>
              </a:rPr>
              <a:t>李 华 博士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81474" y="5248656"/>
            <a:ext cx="3228746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050" b="0">
                <a:solidFill>
                  <a:srgbClr val="7C7080"/>
                </a:solidFill>
                <a:latin typeface="PingFang SC"/>
              </a:rPr>
              <a:t>酒庄名誉顾问</a:t>
            </a:r>
          </a:p>
          <a:p>
            <a:pPr algn="l">
              <a:lnSpc>
                <a:spcPct val="160000"/>
              </a:lnSpc>
            </a:pPr>
            <a:r>
              <a:rPr sz="1050" b="0">
                <a:solidFill>
                  <a:srgbClr val="7C7080"/>
                </a:solidFill>
                <a:latin typeface="PingFang SC"/>
              </a:rPr>
              <a:t>中国葡萄酒学界代表人物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121700" y="4718304"/>
            <a:ext cx="365760" cy="17780"/>
          </a:xfrm>
          <a:prstGeom prst="rect">
            <a:avLst/>
          </a:prstGeom>
          <a:solidFill>
            <a:srgbClr val="BF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121700" y="4901184"/>
            <a:ext cx="3228746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400" b="1">
                <a:solidFill>
                  <a:srgbClr val="221E22"/>
                </a:solidFill>
                <a:latin typeface="PingFang SC"/>
              </a:rPr>
              <a:t>贝玛格雷家族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121700" y="5248656"/>
            <a:ext cx="3228746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050" b="0">
                <a:solidFill>
                  <a:srgbClr val="7C7080"/>
                </a:solidFill>
                <a:latin typeface="PingFang SC"/>
              </a:rPr>
              <a:t>「波尔多葡萄酒教父」</a:t>
            </a:r>
          </a:p>
          <a:p>
            <a:pPr algn="l">
              <a:lnSpc>
                <a:spcPct val="160000"/>
              </a:lnSpc>
            </a:pPr>
            <a:r>
              <a:rPr sz="1050" b="0">
                <a:solidFill>
                  <a:srgbClr val="7C7080"/>
                </a:solidFill>
                <a:latin typeface="PingFang SC"/>
              </a:rPr>
              <a:t>波尔多唯一拥有四座列级庄的家族</a:t>
            </a:r>
          </a:p>
          <a:p>
            <a:pPr algn="l">
              <a:lnSpc>
                <a:spcPct val="160000"/>
              </a:lnSpc>
            </a:pPr>
            <a:r>
              <a:rPr sz="1050" b="0">
                <a:solidFill>
                  <a:srgbClr val="7C7080"/>
                </a:solidFill>
                <a:latin typeface="PingFang SC"/>
              </a:rPr>
              <a:t>曾到访阳阳国际酒庄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41248" y="5797296"/>
            <a:ext cx="10509199" cy="7620"/>
          </a:xfrm>
          <a:prstGeom prst="rect">
            <a:avLst/>
          </a:prstGeom>
          <a:solidFill>
            <a:srgbClr val="CFC8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41248" y="5961888"/>
            <a:ext cx="1050919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950" b="0">
                <a:solidFill>
                  <a:srgbClr val="7C7080"/>
                </a:solidFill>
                <a:latin typeface="PingFang SC"/>
              </a:rPr>
              <a:t>2018 年与法方签订中法酿造技术合作协议，宁夏阳阳国际葡萄酒研究所同期揭牌。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-quiet.png"/>
          <p:cNvPicPr>
            <a:picLocks noChangeAspect="1"/>
          </p:cNvPicPr>
          <p:nvPr/>
        </p:nvPicPr>
        <p:blipFill>
          <a:blip r:embed="rId2"/>
          <a:srcRect t="25" b="25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65760" y="365760"/>
            <a:ext cx="11460175" cy="6126480"/>
          </a:xfrm>
          <a:prstGeom prst="rect">
            <a:avLst/>
          </a:prstGeom>
          <a:noFill/>
          <a:ln w="9525">
            <a:solidFill>
              <a:srgbClr val="72606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8" y="658368"/>
            <a:ext cx="100584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900" b="1" spc="220">
                <a:solidFill>
                  <a:srgbClr val="BFB4A8"/>
                </a:solidFill>
                <a:latin typeface="PingFang SC"/>
              </a:rPr>
              <a:t>阳 阳</a:t>
            </a:r>
          </a:p>
        </p:txBody>
      </p:sp>
      <p:sp>
        <p:nvSpPr>
          <p:cNvPr id="5" name="Rectangle 4"/>
          <p:cNvSpPr/>
          <p:nvPr/>
        </p:nvSpPr>
        <p:spPr>
          <a:xfrm>
            <a:off x="1984248" y="749808"/>
            <a:ext cx="566928" cy="9525"/>
          </a:xfrm>
          <a:prstGeom prst="rect">
            <a:avLst/>
          </a:prstGeom>
          <a:solidFill>
            <a:srgbClr val="72606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15767" y="658368"/>
            <a:ext cx="5486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850" b="0" spc="160">
                <a:solidFill>
                  <a:srgbClr val="BFB4A8"/>
                </a:solidFill>
                <a:latin typeface="PingFang SC"/>
              </a:rPr>
              <a:t>四章 · 展会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36047" y="6071616"/>
            <a:ext cx="914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60000"/>
              </a:lnSpc>
            </a:pPr>
            <a:r>
              <a:rPr sz="850" b="0">
                <a:solidFill>
                  <a:srgbClr val="BFB4A8"/>
                </a:solidFill>
                <a:latin typeface="Avenir Next"/>
              </a:rPr>
              <a:t>19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1248" y="1298448"/>
            <a:ext cx="10509199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5000"/>
              </a:lnSpc>
            </a:pPr>
            <a:r>
              <a:rPr sz="3000" b="1">
                <a:solidFill>
                  <a:srgbClr val="E9E5DA"/>
                </a:solidFill>
                <a:latin typeface="PingFang SC"/>
              </a:rPr>
              <a:t>国际展会与推介</a:t>
            </a:r>
          </a:p>
        </p:txBody>
      </p:sp>
      <p:pic>
        <p:nvPicPr>
          <p:cNvPr id="9" name="Picture 8" descr="g_s15_2.jpg"/>
          <p:cNvPicPr>
            <a:picLocks noChangeAspect="1"/>
          </p:cNvPicPr>
          <p:nvPr/>
        </p:nvPicPr>
        <p:blipFill>
          <a:blip r:embed="rId3"/>
          <a:srcRect t="5922" b="5922"/>
          <a:stretch>
            <a:fillRect/>
          </a:stretch>
        </p:blipFill>
        <p:spPr>
          <a:xfrm>
            <a:off x="6236208" y="2194560"/>
            <a:ext cx="5120640" cy="338328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41248" y="2542032"/>
            <a:ext cx="100584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500" b="1">
                <a:solidFill>
                  <a:srgbClr val="BFB4A8"/>
                </a:solidFill>
                <a:latin typeface="PingFang SC"/>
              </a:rPr>
              <a:t>香港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21408" y="2560320"/>
            <a:ext cx="384048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350" b="0">
                <a:solidFill>
                  <a:srgbClr val="E9E5DA"/>
                </a:solidFill>
                <a:latin typeface="PingFang SC"/>
              </a:rPr>
              <a:t>HOFEX &amp; ProWine 国际酒展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41248" y="3090672"/>
            <a:ext cx="4754880" cy="7620"/>
          </a:xfrm>
          <a:prstGeom prst="rect">
            <a:avLst/>
          </a:prstGeom>
          <a:solidFill>
            <a:srgbClr val="72606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474720"/>
            <a:ext cx="100584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500" b="1">
                <a:solidFill>
                  <a:srgbClr val="BFB4A8"/>
                </a:solidFill>
                <a:latin typeface="PingFang SC"/>
              </a:rPr>
              <a:t>宁夏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21408" y="3493008"/>
            <a:ext cx="384048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350" b="0">
                <a:solidFill>
                  <a:srgbClr val="E9E5DA"/>
                </a:solidFill>
                <a:latin typeface="PingFang SC"/>
              </a:rPr>
              <a:t>贺兰山东麓国际葡萄酒博览会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41248" y="4023360"/>
            <a:ext cx="4754880" cy="7620"/>
          </a:xfrm>
          <a:prstGeom prst="rect">
            <a:avLst/>
          </a:prstGeom>
          <a:solidFill>
            <a:srgbClr val="72606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1248" y="4407408"/>
            <a:ext cx="100584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500" b="1">
                <a:solidFill>
                  <a:srgbClr val="BFB4A8"/>
                </a:solidFill>
                <a:latin typeface="PingFang SC"/>
              </a:rPr>
              <a:t>法国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21408" y="4425696"/>
            <a:ext cx="384048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350" b="0">
                <a:solidFill>
                  <a:srgbClr val="E9E5DA"/>
                </a:solidFill>
                <a:latin typeface="PingFang SC"/>
              </a:rPr>
              <a:t>ASI 国际侍酒师协会推荐会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41248" y="4956048"/>
            <a:ext cx="4754880" cy="7620"/>
          </a:xfrm>
          <a:prstGeom prst="rect">
            <a:avLst/>
          </a:prstGeom>
          <a:solidFill>
            <a:srgbClr val="72606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841248" y="5797296"/>
            <a:ext cx="10509199" cy="7620"/>
          </a:xfrm>
          <a:prstGeom prst="rect">
            <a:avLst/>
          </a:prstGeom>
          <a:solidFill>
            <a:srgbClr val="72606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-quiet.png"/>
          <p:cNvPicPr>
            <a:picLocks noChangeAspect="1"/>
          </p:cNvPicPr>
          <p:nvPr/>
        </p:nvPicPr>
        <p:blipFill>
          <a:blip r:embed="rId2"/>
          <a:srcRect t="25" b="25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g-accent.png"/>
          <p:cNvPicPr>
            <a:picLocks noChangeAspect="1"/>
          </p:cNvPicPr>
          <p:nvPr/>
        </p:nvPicPr>
        <p:blipFill>
          <a:blip r:embed="rId3"/>
          <a:srcRect l="30001" r="30001"/>
          <a:stretch>
            <a:fillRect/>
          </a:stretch>
        </p:blipFill>
        <p:spPr>
          <a:xfrm>
            <a:off x="7315017" y="0"/>
            <a:ext cx="4876678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65760" y="365760"/>
            <a:ext cx="11460175" cy="6126480"/>
          </a:xfrm>
          <a:prstGeom prst="rect">
            <a:avLst/>
          </a:prstGeom>
          <a:noFill/>
          <a:ln w="9525">
            <a:solidFill>
              <a:srgbClr val="72606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41248" y="658368"/>
            <a:ext cx="100584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900" b="1" spc="220">
                <a:solidFill>
                  <a:srgbClr val="BFB4A8"/>
                </a:solidFill>
                <a:latin typeface="PingFang SC"/>
              </a:rPr>
              <a:t>阳 阳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55887" y="2697480"/>
            <a:ext cx="2194560" cy="12801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7600" b="1">
                <a:solidFill>
                  <a:srgbClr val="72606D"/>
                </a:solidFill>
                <a:latin typeface="Avenir Next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8" y="2889504"/>
            <a:ext cx="8229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900" b="0" spc="180">
                <a:solidFill>
                  <a:srgbClr val="BFB4A8"/>
                </a:solidFill>
                <a:latin typeface="Avenir Next"/>
              </a:rPr>
              <a:t>WHO WE ARE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1248" y="3255264"/>
            <a:ext cx="822960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00" b="1">
                <a:solidFill>
                  <a:srgbClr val="E9E5DA"/>
                </a:solidFill>
                <a:latin typeface="PingFang SC"/>
              </a:rPr>
              <a:t>我们是谁</a:t>
            </a:r>
          </a:p>
        </p:txBody>
      </p:sp>
      <p:sp>
        <p:nvSpPr>
          <p:cNvPr id="9" name="Rectangle 8"/>
          <p:cNvSpPr/>
          <p:nvPr/>
        </p:nvSpPr>
        <p:spPr>
          <a:xfrm>
            <a:off x="841248" y="4315968"/>
            <a:ext cx="566928" cy="20320"/>
          </a:xfrm>
          <a:prstGeom prst="rect">
            <a:avLst/>
          </a:prstGeom>
          <a:solidFill>
            <a:srgbClr val="BF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45720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70000"/>
              </a:lnSpc>
            </a:pPr>
            <a:r>
              <a:rPr sz="1300" b="0">
                <a:solidFill>
                  <a:srgbClr val="B3A7B2"/>
                </a:solidFill>
                <a:latin typeface="PingFang SC"/>
              </a:rPr>
              <a:t>品牌 · 创始人 · 一个汉字的三代承诺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-light.png"/>
          <p:cNvPicPr>
            <a:picLocks noChangeAspect="1"/>
          </p:cNvPicPr>
          <p:nvPr/>
        </p:nvPicPr>
        <p:blipFill>
          <a:blip r:embed="rId2"/>
          <a:srcRect t="25" b="25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65760" y="365760"/>
            <a:ext cx="11460175" cy="6126480"/>
          </a:xfrm>
          <a:prstGeom prst="rect">
            <a:avLst/>
          </a:prstGeom>
          <a:noFill/>
          <a:ln w="9525">
            <a:solidFill>
              <a:srgbClr val="CFC8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8" y="658368"/>
            <a:ext cx="100584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900" b="1" spc="220">
                <a:solidFill>
                  <a:srgbClr val="BFB4A8"/>
                </a:solidFill>
                <a:latin typeface="PingFang SC"/>
              </a:rPr>
              <a:t>阳 阳</a:t>
            </a:r>
          </a:p>
        </p:txBody>
      </p:sp>
      <p:sp>
        <p:nvSpPr>
          <p:cNvPr id="5" name="Rectangle 4"/>
          <p:cNvSpPr/>
          <p:nvPr/>
        </p:nvSpPr>
        <p:spPr>
          <a:xfrm>
            <a:off x="1984248" y="749808"/>
            <a:ext cx="566928" cy="9525"/>
          </a:xfrm>
          <a:prstGeom prst="rect">
            <a:avLst/>
          </a:prstGeom>
          <a:solidFill>
            <a:srgbClr val="CFC8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15767" y="658368"/>
            <a:ext cx="5486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850" b="0" spc="160">
                <a:solidFill>
                  <a:srgbClr val="7C7080"/>
                </a:solidFill>
                <a:latin typeface="PingFang SC"/>
              </a:rPr>
              <a:t>四章 · 定制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36047" y="6071616"/>
            <a:ext cx="914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60000"/>
              </a:lnSpc>
            </a:pPr>
            <a:r>
              <a:rPr sz="850" b="0">
                <a:solidFill>
                  <a:srgbClr val="7C7080"/>
                </a:solidFill>
                <a:latin typeface="Avenir Next"/>
              </a:rPr>
              <a:t>20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1248" y="1298448"/>
            <a:ext cx="10509199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5000"/>
              </a:lnSpc>
            </a:pPr>
            <a:r>
              <a:rPr sz="3000" b="1">
                <a:solidFill>
                  <a:srgbClr val="221E22"/>
                </a:solidFill>
                <a:latin typeface="PingFang SC"/>
              </a:rPr>
              <a:t>企业定制</a:t>
            </a:r>
            <a:r>
              <a:rPr sz="3000" b="1">
                <a:solidFill>
                  <a:srgbClr val="6F7F5E"/>
                </a:solidFill>
                <a:latin typeface="PingFang SC"/>
              </a:rPr>
              <a:t>与代加工</a:t>
            </a:r>
          </a:p>
        </p:txBody>
      </p:sp>
      <p:pic>
        <p:nvPicPr>
          <p:cNvPr id="9" name="Picture 8" descr="g_s14_2.jpg"/>
          <p:cNvPicPr>
            <a:picLocks noChangeAspect="1"/>
          </p:cNvPicPr>
          <p:nvPr/>
        </p:nvPicPr>
        <p:blipFill>
          <a:blip r:embed="rId3"/>
          <a:srcRect t="13208" b="13208"/>
          <a:stretch>
            <a:fillRect/>
          </a:stretch>
        </p:blipFill>
        <p:spPr>
          <a:xfrm>
            <a:off x="841248" y="2286000"/>
            <a:ext cx="4846320" cy="237744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236208" y="2377440"/>
            <a:ext cx="4754880" cy="2194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90000"/>
              </a:lnSpc>
            </a:pPr>
            <a:r>
              <a:rPr sz="1300" b="0">
                <a:solidFill>
                  <a:srgbClr val="221E22"/>
                </a:solidFill>
                <a:latin typeface="PingFang SC"/>
              </a:rPr>
              <a:t>为格力、方太等知名企业提供过定制服务。</a:t>
            </a:r>
          </a:p>
          <a:p>
            <a:pPr algn="l">
              <a:lnSpc>
                <a:spcPct val="190000"/>
              </a:lnSpc>
            </a:pPr>
            <a:r>
              <a:rPr sz="1300" b="0">
                <a:solidFill>
                  <a:srgbClr val="221E22"/>
                </a:solidFill>
                <a:latin typeface="PingFang SC"/>
              </a:rPr>
              <a:t/>
            </a:r>
          </a:p>
          <a:p>
            <a:pPr algn="l">
              <a:lnSpc>
                <a:spcPct val="190000"/>
              </a:lnSpc>
            </a:pPr>
            <a:r>
              <a:rPr sz="1300" b="0">
                <a:solidFill>
                  <a:srgbClr val="221E22"/>
                </a:solidFill>
                <a:latin typeface="PingFang SC"/>
              </a:rPr>
              <a:t>酒庄具备从酒体设计、酒标定制到小批量灌装的完整交付能力，代加工资质：2023 年入围中国石油宁夏销售公司自有品牌中标候选人。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41248" y="4937760"/>
            <a:ext cx="420624" cy="20320"/>
          </a:xfrm>
          <a:prstGeom prst="rect">
            <a:avLst/>
          </a:prstGeom>
          <a:solidFill>
            <a:srgbClr val="6F7F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5120640"/>
            <a:ext cx="2284399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950" b="1" spc="140">
                <a:solidFill>
                  <a:srgbClr val="6F7F5E"/>
                </a:solidFill>
                <a:latin typeface="PingFang SC"/>
              </a:rPr>
              <a:t>优 势 一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1248" y="5413248"/>
            <a:ext cx="2284399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600" b="1">
                <a:solidFill>
                  <a:srgbClr val="221E22"/>
                </a:solidFill>
                <a:latin typeface="PingFang SC"/>
              </a:rPr>
              <a:t>高毛利率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582847" y="4937760"/>
            <a:ext cx="420624" cy="20320"/>
          </a:xfrm>
          <a:prstGeom prst="rect">
            <a:avLst/>
          </a:prstGeom>
          <a:solidFill>
            <a:srgbClr val="6F7F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582847" y="5120640"/>
            <a:ext cx="2284399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950" b="1" spc="140">
                <a:solidFill>
                  <a:srgbClr val="6F7F5E"/>
                </a:solidFill>
                <a:latin typeface="PingFang SC"/>
              </a:rPr>
              <a:t>优 势 二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82847" y="5413248"/>
            <a:ext cx="2284399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600" b="1">
                <a:solidFill>
                  <a:srgbClr val="221E22"/>
                </a:solidFill>
                <a:latin typeface="PingFang SC"/>
              </a:rPr>
              <a:t>低库存风险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324446" y="4937760"/>
            <a:ext cx="420624" cy="20320"/>
          </a:xfrm>
          <a:prstGeom prst="rect">
            <a:avLst/>
          </a:prstGeom>
          <a:solidFill>
            <a:srgbClr val="6F7F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324446" y="5120640"/>
            <a:ext cx="2284399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950" b="1" spc="140">
                <a:solidFill>
                  <a:srgbClr val="6F7F5E"/>
                </a:solidFill>
                <a:latin typeface="PingFang SC"/>
              </a:rPr>
              <a:t>优 势 三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324446" y="5413248"/>
            <a:ext cx="2284399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600" b="1">
                <a:solidFill>
                  <a:srgbClr val="221E22"/>
                </a:solidFill>
                <a:latin typeface="PingFang SC"/>
              </a:rPr>
              <a:t>决策链短</a:t>
            </a:r>
          </a:p>
        </p:txBody>
      </p:sp>
      <p:sp>
        <p:nvSpPr>
          <p:cNvPr id="20" name="Rectangle 19"/>
          <p:cNvSpPr/>
          <p:nvPr/>
        </p:nvSpPr>
        <p:spPr>
          <a:xfrm>
            <a:off x="9066045" y="4937760"/>
            <a:ext cx="420624" cy="20320"/>
          </a:xfrm>
          <a:prstGeom prst="rect">
            <a:avLst/>
          </a:prstGeom>
          <a:solidFill>
            <a:srgbClr val="6F7F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066045" y="5120640"/>
            <a:ext cx="2284399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950" b="1" spc="140">
                <a:solidFill>
                  <a:srgbClr val="6F7F5E"/>
                </a:solidFill>
                <a:latin typeface="PingFang SC"/>
              </a:rPr>
              <a:t>优 势 四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066045" y="5413248"/>
            <a:ext cx="2284399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600" b="1">
                <a:solidFill>
                  <a:srgbClr val="221E22"/>
                </a:solidFill>
                <a:latin typeface="PingFang SC"/>
              </a:rPr>
              <a:t>周期可控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41248" y="5797296"/>
            <a:ext cx="10509199" cy="7620"/>
          </a:xfrm>
          <a:prstGeom prst="rect">
            <a:avLst/>
          </a:prstGeom>
          <a:solidFill>
            <a:srgbClr val="CFC8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-quiet.png"/>
          <p:cNvPicPr>
            <a:picLocks noChangeAspect="1"/>
          </p:cNvPicPr>
          <p:nvPr/>
        </p:nvPicPr>
        <p:blipFill>
          <a:blip r:embed="rId2"/>
          <a:srcRect t="25" b="25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g-accent.png"/>
          <p:cNvPicPr>
            <a:picLocks noChangeAspect="1"/>
          </p:cNvPicPr>
          <p:nvPr/>
        </p:nvPicPr>
        <p:blipFill>
          <a:blip r:embed="rId3"/>
          <a:srcRect l="30001" r="30001"/>
          <a:stretch>
            <a:fillRect/>
          </a:stretch>
        </p:blipFill>
        <p:spPr>
          <a:xfrm>
            <a:off x="7315017" y="0"/>
            <a:ext cx="4876678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65760" y="365760"/>
            <a:ext cx="11460175" cy="6126480"/>
          </a:xfrm>
          <a:prstGeom prst="rect">
            <a:avLst/>
          </a:prstGeom>
          <a:noFill/>
          <a:ln w="9525">
            <a:solidFill>
              <a:srgbClr val="72606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41248" y="658368"/>
            <a:ext cx="100584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900" b="1" spc="220">
                <a:solidFill>
                  <a:srgbClr val="BFB4A8"/>
                </a:solidFill>
                <a:latin typeface="PingFang SC"/>
              </a:rPr>
              <a:t>阳 阳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55887" y="2697480"/>
            <a:ext cx="2194560" cy="12801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7600" b="1">
                <a:solidFill>
                  <a:srgbClr val="72606D"/>
                </a:solidFill>
                <a:latin typeface="Avenir Next"/>
              </a:rPr>
              <a:t>05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8" y="2889504"/>
            <a:ext cx="8229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900" b="0" spc="180">
                <a:solidFill>
                  <a:srgbClr val="BFB4A8"/>
                </a:solidFill>
                <a:latin typeface="Avenir Next"/>
              </a:rPr>
              <a:t>PRODUCTS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1248" y="3255264"/>
            <a:ext cx="822960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00" b="1">
                <a:solidFill>
                  <a:srgbClr val="E9E5DA"/>
                </a:solidFill>
                <a:latin typeface="PingFang SC"/>
              </a:rPr>
              <a:t>产品体系</a:t>
            </a:r>
          </a:p>
        </p:txBody>
      </p:sp>
      <p:sp>
        <p:nvSpPr>
          <p:cNvPr id="9" name="Rectangle 8"/>
          <p:cNvSpPr/>
          <p:nvPr/>
        </p:nvSpPr>
        <p:spPr>
          <a:xfrm>
            <a:off x="841248" y="4315968"/>
            <a:ext cx="566928" cy="20320"/>
          </a:xfrm>
          <a:prstGeom prst="rect">
            <a:avLst/>
          </a:prstGeom>
          <a:solidFill>
            <a:srgbClr val="BF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45720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70000"/>
              </a:lnSpc>
            </a:pPr>
            <a:r>
              <a:rPr sz="1300" b="0">
                <a:solidFill>
                  <a:srgbClr val="B3A7B2"/>
                </a:solidFill>
                <a:latin typeface="PingFang SC"/>
              </a:rPr>
              <a:t>力 · 口 · 贝　三条产品线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-quiet.png"/>
          <p:cNvPicPr>
            <a:picLocks noChangeAspect="1"/>
          </p:cNvPicPr>
          <p:nvPr/>
        </p:nvPicPr>
        <p:blipFill>
          <a:blip r:embed="rId2"/>
          <a:srcRect t="25" b="25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65760" y="365760"/>
            <a:ext cx="11460175" cy="6126480"/>
          </a:xfrm>
          <a:prstGeom prst="rect">
            <a:avLst/>
          </a:prstGeom>
          <a:noFill/>
          <a:ln w="9525">
            <a:solidFill>
              <a:srgbClr val="72606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8" y="658368"/>
            <a:ext cx="100584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900" b="1" spc="220">
                <a:solidFill>
                  <a:srgbClr val="BFB4A8"/>
                </a:solidFill>
                <a:latin typeface="PingFang SC"/>
              </a:rPr>
              <a:t>阳 阳</a:t>
            </a:r>
          </a:p>
        </p:txBody>
      </p:sp>
      <p:sp>
        <p:nvSpPr>
          <p:cNvPr id="5" name="Rectangle 4"/>
          <p:cNvSpPr/>
          <p:nvPr/>
        </p:nvSpPr>
        <p:spPr>
          <a:xfrm>
            <a:off x="1984248" y="749808"/>
            <a:ext cx="566928" cy="9525"/>
          </a:xfrm>
          <a:prstGeom prst="rect">
            <a:avLst/>
          </a:prstGeom>
          <a:solidFill>
            <a:srgbClr val="72606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15767" y="658368"/>
            <a:ext cx="5486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850" b="0" spc="160">
                <a:solidFill>
                  <a:srgbClr val="BFB4A8"/>
                </a:solidFill>
                <a:latin typeface="PingFang SC"/>
              </a:rPr>
              <a:t>五章 · 产品线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36047" y="6071616"/>
            <a:ext cx="914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60000"/>
              </a:lnSpc>
            </a:pPr>
            <a:r>
              <a:rPr sz="850" b="0">
                <a:solidFill>
                  <a:srgbClr val="BFB4A8"/>
                </a:solidFill>
                <a:latin typeface="Avenir Next"/>
              </a:rPr>
              <a:t>22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1248" y="1298448"/>
            <a:ext cx="10509199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5000"/>
              </a:lnSpc>
            </a:pPr>
            <a:r>
              <a:rPr sz="3000" b="1">
                <a:solidFill>
                  <a:srgbClr val="BFB4A8"/>
                </a:solidFill>
                <a:latin typeface="PingFang SC"/>
              </a:rPr>
              <a:t>力 · 口 · 贝</a:t>
            </a:r>
            <a:r>
              <a:rPr sz="3000" b="1">
                <a:solidFill>
                  <a:srgbClr val="E9E5DA"/>
                </a:solidFill>
                <a:latin typeface="PingFang SC"/>
              </a:rPr>
              <a:t>　三条产品线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1248" y="2121408"/>
            <a:ext cx="877824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75000"/>
              </a:lnSpc>
            </a:pPr>
            <a:r>
              <a:rPr sz="1400" b="0">
                <a:solidFill>
                  <a:srgbClr val="B3A7B2"/>
                </a:solidFill>
                <a:latin typeface="PingFang SC"/>
              </a:rPr>
              <a:t>以商标「贺」的三个部件命名，价格带不重叠，各自承担不同角色。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1248" y="3063240"/>
            <a:ext cx="146304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2400" b="1">
                <a:solidFill>
                  <a:srgbClr val="BFB4A8"/>
                </a:solidFill>
                <a:latin typeface="PingFang SC"/>
              </a:rPr>
              <a:t>力 线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35808" y="3154680"/>
            <a:ext cx="219456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600" b="1">
                <a:solidFill>
                  <a:srgbClr val="E9E5DA"/>
                </a:solidFill>
                <a:latin typeface="Avenir Next"/>
              </a:rPr>
              <a:t>128 – 398 元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79008" y="3063240"/>
            <a:ext cx="29260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300" b="1">
                <a:solidFill>
                  <a:srgbClr val="E9E5DA"/>
                </a:solidFill>
                <a:latin typeface="PingFang SC"/>
              </a:rPr>
              <a:t>日常 · 入门 · 走量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779008" y="3410712"/>
            <a:ext cx="512064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050" b="0">
                <a:solidFill>
                  <a:srgbClr val="B3A7B2"/>
                </a:solidFill>
                <a:latin typeface="PingFang SC"/>
              </a:rPr>
              <a:t>哑光本白纸 ｜ 单色墨黑印刷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41248" y="3758184"/>
            <a:ext cx="10509199" cy="6350"/>
          </a:xfrm>
          <a:prstGeom prst="rect">
            <a:avLst/>
          </a:prstGeom>
          <a:solidFill>
            <a:srgbClr val="72606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41248" y="3995928"/>
            <a:ext cx="146304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2400" b="1">
                <a:solidFill>
                  <a:srgbClr val="BFB4A8"/>
                </a:solidFill>
                <a:latin typeface="PingFang SC"/>
              </a:rPr>
              <a:t>口 线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035808" y="4087368"/>
            <a:ext cx="219456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600" b="1">
                <a:solidFill>
                  <a:srgbClr val="E9E5DA"/>
                </a:solidFill>
                <a:latin typeface="Avenir Next"/>
              </a:rPr>
              <a:t>398 – 798 元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779008" y="3995928"/>
            <a:ext cx="29260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300" b="1">
                <a:solidFill>
                  <a:srgbClr val="E9E5DA"/>
                </a:solidFill>
                <a:latin typeface="PingFang SC"/>
              </a:rPr>
              <a:t>主力 · 商务 · 口碑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779008" y="4343400"/>
            <a:ext cx="512064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050" b="0">
                <a:solidFill>
                  <a:srgbClr val="B3A7B2"/>
                </a:solidFill>
                <a:latin typeface="PingFang SC"/>
              </a:rPr>
              <a:t>专色印刷 ｜ 压凹工艺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41248" y="4690872"/>
            <a:ext cx="10509199" cy="6350"/>
          </a:xfrm>
          <a:prstGeom prst="rect">
            <a:avLst/>
          </a:prstGeom>
          <a:solidFill>
            <a:srgbClr val="72606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41248" y="4928616"/>
            <a:ext cx="146304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2400" b="1">
                <a:solidFill>
                  <a:srgbClr val="BFB4A8"/>
                </a:solidFill>
                <a:latin typeface="PingFang SC"/>
              </a:rPr>
              <a:t>贝 线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035808" y="5020056"/>
            <a:ext cx="219456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600" b="1">
                <a:solidFill>
                  <a:srgbClr val="E9E5DA"/>
                </a:solidFill>
                <a:latin typeface="Avenir Next"/>
              </a:rPr>
              <a:t>1288 元以上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779008" y="4928616"/>
            <a:ext cx="29260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300" b="1">
                <a:solidFill>
                  <a:srgbClr val="E9E5DA"/>
                </a:solidFill>
                <a:latin typeface="PingFang SC"/>
              </a:rPr>
              <a:t>珍藏 · 礼赠 · 收藏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779008" y="5276088"/>
            <a:ext cx="512064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050" b="0">
                <a:solidFill>
                  <a:srgbClr val="B3A7B2"/>
                </a:solidFill>
                <a:latin typeface="PingFang SC"/>
              </a:rPr>
              <a:t>手工纸 ｜ 烫金细线 ｜ 手写编号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41248" y="5623560"/>
            <a:ext cx="10509199" cy="6350"/>
          </a:xfrm>
          <a:prstGeom prst="rect">
            <a:avLst/>
          </a:prstGeom>
          <a:solidFill>
            <a:srgbClr val="72606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841248" y="5797296"/>
            <a:ext cx="10509199" cy="7620"/>
          </a:xfrm>
          <a:prstGeom prst="rect">
            <a:avLst/>
          </a:prstGeom>
          <a:solidFill>
            <a:srgbClr val="72606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-light.png"/>
          <p:cNvPicPr>
            <a:picLocks noChangeAspect="1"/>
          </p:cNvPicPr>
          <p:nvPr/>
        </p:nvPicPr>
        <p:blipFill>
          <a:blip r:embed="rId2"/>
          <a:srcRect t="25" b="25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65760" y="365760"/>
            <a:ext cx="11460175" cy="6126480"/>
          </a:xfrm>
          <a:prstGeom prst="rect">
            <a:avLst/>
          </a:prstGeom>
          <a:noFill/>
          <a:ln w="9525">
            <a:solidFill>
              <a:srgbClr val="CFC8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8" y="658368"/>
            <a:ext cx="100584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900" b="1" spc="220">
                <a:solidFill>
                  <a:srgbClr val="BFB4A8"/>
                </a:solidFill>
                <a:latin typeface="PingFang SC"/>
              </a:rPr>
              <a:t>阳 阳</a:t>
            </a:r>
          </a:p>
        </p:txBody>
      </p:sp>
      <p:sp>
        <p:nvSpPr>
          <p:cNvPr id="5" name="Rectangle 4"/>
          <p:cNvSpPr/>
          <p:nvPr/>
        </p:nvSpPr>
        <p:spPr>
          <a:xfrm>
            <a:off x="1984248" y="749808"/>
            <a:ext cx="566928" cy="9525"/>
          </a:xfrm>
          <a:prstGeom prst="rect">
            <a:avLst/>
          </a:prstGeom>
          <a:solidFill>
            <a:srgbClr val="CFC8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15767" y="658368"/>
            <a:ext cx="5486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850" b="0" spc="160">
                <a:solidFill>
                  <a:srgbClr val="7C7080"/>
                </a:solidFill>
                <a:latin typeface="PingFang SC"/>
              </a:rPr>
              <a:t>五章 · 中国风系列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36047" y="6071616"/>
            <a:ext cx="914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60000"/>
              </a:lnSpc>
            </a:pPr>
            <a:r>
              <a:rPr sz="850" b="0">
                <a:solidFill>
                  <a:srgbClr val="7C7080"/>
                </a:solidFill>
                <a:latin typeface="Avenir Next"/>
              </a:rPr>
              <a:t>23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1248" y="1298448"/>
            <a:ext cx="10509199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5000"/>
              </a:lnSpc>
            </a:pPr>
            <a:r>
              <a:rPr sz="3000" b="1">
                <a:solidFill>
                  <a:srgbClr val="221E22"/>
                </a:solidFill>
                <a:latin typeface="PingFang SC"/>
              </a:rPr>
              <a:t>贺牌 · </a:t>
            </a:r>
            <a:r>
              <a:rPr sz="3000" b="1">
                <a:solidFill>
                  <a:srgbClr val="6F7F5E"/>
                </a:solidFill>
                <a:latin typeface="PingFang SC"/>
              </a:rPr>
              <a:t>中国风系列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1248" y="2121408"/>
            <a:ext cx="877824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75000"/>
              </a:lnSpc>
            </a:pPr>
            <a:r>
              <a:rPr sz="1400" b="0">
                <a:solidFill>
                  <a:srgbClr val="7C7080"/>
                </a:solidFill>
                <a:latin typeface="PingFang SC"/>
              </a:rPr>
              <a:t>力、口、贝 —— 酒庄的灵魂产品，年产量各 10000 瓶。</a:t>
            </a:r>
          </a:p>
        </p:txBody>
      </p:sp>
      <p:pic>
        <p:nvPicPr>
          <p:cNvPr id="10" name="Picture 9" descr="b_li_sto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7099" y="2542032"/>
            <a:ext cx="996696" cy="246888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569567" y="5175504"/>
            <a:ext cx="26517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60000"/>
              </a:lnSpc>
            </a:pPr>
            <a:r>
              <a:rPr sz="1500" b="1">
                <a:solidFill>
                  <a:srgbClr val="221E22"/>
                </a:solidFill>
                <a:latin typeface="PingFang SC"/>
              </a:rPr>
              <a:t>贺牌 · 力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69567" y="5504688"/>
            <a:ext cx="2651760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60000"/>
              </a:lnSpc>
            </a:pPr>
            <a:r>
              <a:rPr sz="1100" b="0">
                <a:solidFill>
                  <a:srgbClr val="7C7080"/>
                </a:solidFill>
                <a:latin typeface="PingFang SC"/>
              </a:rPr>
              <a:t>赤霞珠干红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69567" y="5760720"/>
            <a:ext cx="265176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60000"/>
              </a:lnSpc>
            </a:pPr>
            <a:r>
              <a:rPr sz="950" b="0">
                <a:solidFill>
                  <a:srgbClr val="7C7080"/>
                </a:solidFill>
                <a:latin typeface="Avenir Next"/>
              </a:rPr>
              <a:t>2018 · 13.5%vol · 750ml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69567" y="5998464"/>
            <a:ext cx="26517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60000"/>
              </a:lnSpc>
            </a:pPr>
            <a:r>
              <a:rPr sz="1400" b="1">
                <a:solidFill>
                  <a:srgbClr val="6F7F5E"/>
                </a:solidFill>
                <a:latin typeface="Avenir Next"/>
              </a:rPr>
              <a:t>338 元</a:t>
            </a:r>
          </a:p>
        </p:txBody>
      </p:sp>
      <p:pic>
        <p:nvPicPr>
          <p:cNvPr id="15" name="Picture 14" descr="b_kou_ston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7499" y="2542032"/>
            <a:ext cx="996696" cy="246888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769967" y="5175504"/>
            <a:ext cx="26517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60000"/>
              </a:lnSpc>
            </a:pPr>
            <a:r>
              <a:rPr sz="1500" b="1">
                <a:solidFill>
                  <a:srgbClr val="221E22"/>
                </a:solidFill>
                <a:latin typeface="PingFang SC"/>
              </a:rPr>
              <a:t>贺牌 · 口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69967" y="5504688"/>
            <a:ext cx="2651760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60000"/>
              </a:lnSpc>
            </a:pPr>
            <a:r>
              <a:rPr sz="1100" b="0">
                <a:solidFill>
                  <a:srgbClr val="7C7080"/>
                </a:solidFill>
                <a:latin typeface="PingFang SC"/>
              </a:rPr>
              <a:t>蛇龙珠干红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769967" y="5760720"/>
            <a:ext cx="265176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60000"/>
              </a:lnSpc>
            </a:pPr>
            <a:r>
              <a:rPr sz="950" b="0">
                <a:solidFill>
                  <a:srgbClr val="7C7080"/>
                </a:solidFill>
                <a:latin typeface="Avenir Next"/>
              </a:rPr>
              <a:t>2018 · 13.5%vol · 750ml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769967" y="5998464"/>
            <a:ext cx="26517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60000"/>
              </a:lnSpc>
            </a:pPr>
            <a:r>
              <a:rPr sz="1400" b="1">
                <a:solidFill>
                  <a:srgbClr val="6F7F5E"/>
                </a:solidFill>
                <a:latin typeface="Avenir Next"/>
              </a:rPr>
              <a:t>368 元</a:t>
            </a:r>
          </a:p>
        </p:txBody>
      </p:sp>
      <p:pic>
        <p:nvPicPr>
          <p:cNvPr id="20" name="Picture 19" descr="b_bei_ston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97899" y="2542032"/>
            <a:ext cx="996696" cy="246888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7970367" y="5175504"/>
            <a:ext cx="26517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60000"/>
              </a:lnSpc>
            </a:pPr>
            <a:r>
              <a:rPr sz="1500" b="1">
                <a:solidFill>
                  <a:srgbClr val="221E22"/>
                </a:solidFill>
                <a:latin typeface="PingFang SC"/>
              </a:rPr>
              <a:t>贺牌 · 贝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970367" y="5504688"/>
            <a:ext cx="2651760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60000"/>
              </a:lnSpc>
            </a:pPr>
            <a:r>
              <a:rPr sz="1100" b="0">
                <a:solidFill>
                  <a:srgbClr val="7C7080"/>
                </a:solidFill>
                <a:latin typeface="PingFang SC"/>
              </a:rPr>
              <a:t>赤霞珠干红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970367" y="5760720"/>
            <a:ext cx="265176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60000"/>
              </a:lnSpc>
            </a:pPr>
            <a:r>
              <a:rPr sz="950" b="0">
                <a:solidFill>
                  <a:srgbClr val="7C7080"/>
                </a:solidFill>
                <a:latin typeface="Avenir Next"/>
              </a:rPr>
              <a:t>2018 · 14%vol · 750ml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970367" y="5998464"/>
            <a:ext cx="26517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60000"/>
              </a:lnSpc>
            </a:pPr>
            <a:r>
              <a:rPr sz="1400" b="1">
                <a:solidFill>
                  <a:srgbClr val="6F7F5E"/>
                </a:solidFill>
                <a:latin typeface="Avenir Next"/>
              </a:rPr>
              <a:t>398 元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-light.png"/>
          <p:cNvPicPr>
            <a:picLocks noChangeAspect="1"/>
          </p:cNvPicPr>
          <p:nvPr/>
        </p:nvPicPr>
        <p:blipFill>
          <a:blip r:embed="rId2"/>
          <a:srcRect t="25" b="25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65760" y="365760"/>
            <a:ext cx="11460175" cy="6126480"/>
          </a:xfrm>
          <a:prstGeom prst="rect">
            <a:avLst/>
          </a:prstGeom>
          <a:noFill/>
          <a:ln w="9525">
            <a:solidFill>
              <a:srgbClr val="CFC8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8" y="658368"/>
            <a:ext cx="100584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900" b="1" spc="220">
                <a:solidFill>
                  <a:srgbClr val="BFB4A8"/>
                </a:solidFill>
                <a:latin typeface="PingFang SC"/>
              </a:rPr>
              <a:t>阳 阳</a:t>
            </a:r>
          </a:p>
        </p:txBody>
      </p:sp>
      <p:sp>
        <p:nvSpPr>
          <p:cNvPr id="5" name="Rectangle 4"/>
          <p:cNvSpPr/>
          <p:nvPr/>
        </p:nvSpPr>
        <p:spPr>
          <a:xfrm>
            <a:off x="1984248" y="749808"/>
            <a:ext cx="566928" cy="9525"/>
          </a:xfrm>
          <a:prstGeom prst="rect">
            <a:avLst/>
          </a:prstGeom>
          <a:solidFill>
            <a:srgbClr val="CFC8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15767" y="658368"/>
            <a:ext cx="5486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850" b="0" spc="160">
                <a:solidFill>
                  <a:srgbClr val="7C7080"/>
                </a:solidFill>
                <a:latin typeface="PingFang SC"/>
              </a:rPr>
              <a:t>五章 · 品种系列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36047" y="6071616"/>
            <a:ext cx="914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60000"/>
              </a:lnSpc>
            </a:pPr>
            <a:r>
              <a:rPr sz="850" b="0">
                <a:solidFill>
                  <a:srgbClr val="7C7080"/>
                </a:solidFill>
                <a:latin typeface="Avenir Next"/>
              </a:rPr>
              <a:t>24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1248" y="1298448"/>
            <a:ext cx="10509199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5000"/>
              </a:lnSpc>
            </a:pPr>
            <a:r>
              <a:rPr sz="3000" b="1">
                <a:solidFill>
                  <a:srgbClr val="221E22"/>
                </a:solidFill>
                <a:latin typeface="PingFang SC"/>
              </a:rPr>
              <a:t>贺牌 · </a:t>
            </a:r>
            <a:r>
              <a:rPr sz="3000" b="1">
                <a:solidFill>
                  <a:srgbClr val="6F7F5E"/>
                </a:solidFill>
                <a:latin typeface="PingFang SC"/>
              </a:rPr>
              <a:t>品种系列</a:t>
            </a:r>
          </a:p>
        </p:txBody>
      </p:sp>
      <p:pic>
        <p:nvPicPr>
          <p:cNvPr id="9" name="Picture 8" descr="b_mase_sto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3184" y="2395728"/>
            <a:ext cx="1070525" cy="265176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621127" y="5212080"/>
            <a:ext cx="28346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60000"/>
              </a:lnSpc>
            </a:pPr>
            <a:r>
              <a:rPr sz="1500" b="1">
                <a:solidFill>
                  <a:srgbClr val="221E22"/>
                </a:solidFill>
                <a:latin typeface="PingFang SC"/>
              </a:rPr>
              <a:t>贺牌 · 马瑟兰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21127" y="5541264"/>
            <a:ext cx="2834640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60000"/>
              </a:lnSpc>
            </a:pPr>
            <a:r>
              <a:rPr sz="1100" b="0">
                <a:solidFill>
                  <a:srgbClr val="7C7080"/>
                </a:solidFill>
                <a:latin typeface="PingFang SC"/>
              </a:rPr>
              <a:t>马瑟兰 100% 干红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21127" y="5797296"/>
            <a:ext cx="283464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60000"/>
              </a:lnSpc>
            </a:pPr>
            <a:r>
              <a:rPr sz="950" b="0">
                <a:solidFill>
                  <a:srgbClr val="7C7080"/>
                </a:solidFill>
                <a:latin typeface="Avenir Next"/>
              </a:rPr>
              <a:t>2018 · 15.5%vol · 750ml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621127" y="6035040"/>
            <a:ext cx="28346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60000"/>
              </a:lnSpc>
            </a:pPr>
            <a:r>
              <a:rPr sz="1400" b="1">
                <a:solidFill>
                  <a:srgbClr val="6F7F5E"/>
                </a:solidFill>
                <a:latin typeface="Avenir Next"/>
              </a:rPr>
              <a:t>499 元</a:t>
            </a:r>
          </a:p>
        </p:txBody>
      </p:sp>
      <p:pic>
        <p:nvPicPr>
          <p:cNvPr id="14" name="Picture 13" descr="b_xila_ston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2509" y="2395728"/>
            <a:ext cx="1201476" cy="265176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735927" y="5212080"/>
            <a:ext cx="28346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60000"/>
              </a:lnSpc>
            </a:pPr>
            <a:r>
              <a:rPr sz="1500" b="1">
                <a:solidFill>
                  <a:srgbClr val="221E22"/>
                </a:solidFill>
                <a:latin typeface="PingFang SC"/>
              </a:rPr>
              <a:t>贺牌 · 西拉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735927" y="5541264"/>
            <a:ext cx="2834640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60000"/>
              </a:lnSpc>
            </a:pPr>
            <a:r>
              <a:rPr sz="1100" b="0">
                <a:solidFill>
                  <a:srgbClr val="7C7080"/>
                </a:solidFill>
                <a:latin typeface="PingFang SC"/>
              </a:rPr>
              <a:t>西拉 100% 干红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735927" y="5797296"/>
            <a:ext cx="283464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60000"/>
              </a:lnSpc>
            </a:pPr>
            <a:r>
              <a:rPr sz="950" b="0">
                <a:solidFill>
                  <a:srgbClr val="7C7080"/>
                </a:solidFill>
                <a:latin typeface="Avenir Next"/>
              </a:rPr>
              <a:t>2018 · 14.5%vol · 750ml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735927" y="6035040"/>
            <a:ext cx="28346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60000"/>
              </a:lnSpc>
            </a:pPr>
            <a:r>
              <a:rPr sz="1400" b="1">
                <a:solidFill>
                  <a:srgbClr val="6F7F5E"/>
                </a:solidFill>
                <a:latin typeface="Avenir Next"/>
              </a:rPr>
              <a:t>499 元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-light.png"/>
          <p:cNvPicPr>
            <a:picLocks noChangeAspect="1"/>
          </p:cNvPicPr>
          <p:nvPr/>
        </p:nvPicPr>
        <p:blipFill>
          <a:blip r:embed="rId2"/>
          <a:srcRect t="25" b="25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65760" y="365760"/>
            <a:ext cx="11460175" cy="6126480"/>
          </a:xfrm>
          <a:prstGeom prst="rect">
            <a:avLst/>
          </a:prstGeom>
          <a:noFill/>
          <a:ln w="9525">
            <a:solidFill>
              <a:srgbClr val="CFC8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8" y="658368"/>
            <a:ext cx="100584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900" b="1" spc="220">
                <a:solidFill>
                  <a:srgbClr val="BFB4A8"/>
                </a:solidFill>
                <a:latin typeface="PingFang SC"/>
              </a:rPr>
              <a:t>阳 阳</a:t>
            </a:r>
          </a:p>
        </p:txBody>
      </p:sp>
      <p:sp>
        <p:nvSpPr>
          <p:cNvPr id="5" name="Rectangle 4"/>
          <p:cNvSpPr/>
          <p:nvPr/>
        </p:nvSpPr>
        <p:spPr>
          <a:xfrm>
            <a:off x="1984248" y="749808"/>
            <a:ext cx="566928" cy="9525"/>
          </a:xfrm>
          <a:prstGeom prst="rect">
            <a:avLst/>
          </a:prstGeom>
          <a:solidFill>
            <a:srgbClr val="CFC8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15767" y="658368"/>
            <a:ext cx="5486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850" b="0" spc="160">
                <a:solidFill>
                  <a:srgbClr val="7C7080"/>
                </a:solidFill>
                <a:latin typeface="PingFang SC"/>
              </a:rPr>
              <a:t>五章 · 境界系列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36047" y="6071616"/>
            <a:ext cx="914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60000"/>
              </a:lnSpc>
            </a:pPr>
            <a:r>
              <a:rPr sz="850" b="0">
                <a:solidFill>
                  <a:srgbClr val="7C7080"/>
                </a:solidFill>
                <a:latin typeface="Avenir Next"/>
              </a:rPr>
              <a:t>25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1248" y="1298448"/>
            <a:ext cx="10509199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5000"/>
              </a:lnSpc>
            </a:pPr>
            <a:r>
              <a:rPr sz="3000" b="1">
                <a:solidFill>
                  <a:srgbClr val="221E22"/>
                </a:solidFill>
                <a:latin typeface="PingFang SC"/>
              </a:rPr>
              <a:t>贺牌 · </a:t>
            </a:r>
            <a:r>
              <a:rPr sz="3000" b="1">
                <a:solidFill>
                  <a:srgbClr val="6F7F5E"/>
                </a:solidFill>
                <a:latin typeface="PingFang SC"/>
              </a:rPr>
              <a:t>境界系列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1248" y="2121408"/>
            <a:ext cx="877824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75000"/>
              </a:lnSpc>
            </a:pPr>
            <a:r>
              <a:rPr sz="1400" b="0">
                <a:solidFill>
                  <a:srgbClr val="7C7080"/>
                </a:solidFill>
                <a:latin typeface="PingFang SC"/>
              </a:rPr>
              <a:t>选用贺兰山东麓老藤葡萄，手工挑选，整粒发酵，橡木桶陈酿。</a:t>
            </a:r>
          </a:p>
        </p:txBody>
      </p:sp>
      <p:pic>
        <p:nvPicPr>
          <p:cNvPr id="10" name="Picture 9" descr="b_jj1_sto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6351" y="2542032"/>
            <a:ext cx="1509872" cy="246888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163927" y="5175504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60000"/>
              </a:lnSpc>
            </a:pPr>
            <a:r>
              <a:rPr sz="1500" b="1">
                <a:solidFill>
                  <a:srgbClr val="221E22"/>
                </a:solidFill>
                <a:latin typeface="PingFang SC"/>
              </a:rPr>
              <a:t>贺牌 · 境界 · 赤霞珠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63927" y="5504688"/>
            <a:ext cx="3474720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60000"/>
              </a:lnSpc>
            </a:pPr>
            <a:r>
              <a:rPr sz="1100" b="0">
                <a:solidFill>
                  <a:srgbClr val="7C7080"/>
                </a:solidFill>
                <a:latin typeface="PingFang SC"/>
              </a:rPr>
              <a:t>干红葡萄酒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63927" y="5760720"/>
            <a:ext cx="347472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60000"/>
              </a:lnSpc>
            </a:pPr>
            <a:r>
              <a:rPr sz="950" b="0">
                <a:solidFill>
                  <a:srgbClr val="7C7080"/>
                </a:solidFill>
                <a:latin typeface="Avenir Next"/>
              </a:rPr>
              <a:t>2015 · 14.5%vol · 750ml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63927" y="5998464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60000"/>
              </a:lnSpc>
            </a:pPr>
            <a:r>
              <a:rPr sz="1400" b="1">
                <a:solidFill>
                  <a:srgbClr val="6F7F5E"/>
                </a:solidFill>
                <a:latin typeface="Avenir Next"/>
              </a:rPr>
              <a:t>1980 元</a:t>
            </a:r>
          </a:p>
        </p:txBody>
      </p:sp>
      <p:pic>
        <p:nvPicPr>
          <p:cNvPr id="15" name="Picture 14" descr="b_jj2_ston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5471" y="2542032"/>
            <a:ext cx="1509872" cy="246888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553047" y="5175504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60000"/>
              </a:lnSpc>
            </a:pPr>
            <a:r>
              <a:rPr sz="1500" b="1">
                <a:solidFill>
                  <a:srgbClr val="221E22"/>
                </a:solidFill>
                <a:latin typeface="PingFang SC"/>
              </a:rPr>
              <a:t>贺牌 · 境界 · 蛇龙珠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53047" y="5504688"/>
            <a:ext cx="3474720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60000"/>
              </a:lnSpc>
            </a:pPr>
            <a:r>
              <a:rPr sz="1100" b="0">
                <a:solidFill>
                  <a:srgbClr val="7C7080"/>
                </a:solidFill>
                <a:latin typeface="PingFang SC"/>
              </a:rPr>
              <a:t>干红葡萄酒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53047" y="5760720"/>
            <a:ext cx="347472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60000"/>
              </a:lnSpc>
            </a:pPr>
            <a:r>
              <a:rPr sz="950" b="0">
                <a:solidFill>
                  <a:srgbClr val="7C7080"/>
                </a:solidFill>
                <a:latin typeface="Avenir Next"/>
              </a:rPr>
              <a:t>2015 · 13.5%vol · 750ml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53047" y="5998464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60000"/>
              </a:lnSpc>
            </a:pPr>
            <a:r>
              <a:rPr sz="1400" b="1">
                <a:solidFill>
                  <a:srgbClr val="6F7F5E"/>
                </a:solidFill>
                <a:latin typeface="Avenir Next"/>
              </a:rPr>
              <a:t>1980 元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-quiet.png"/>
          <p:cNvPicPr>
            <a:picLocks noChangeAspect="1"/>
          </p:cNvPicPr>
          <p:nvPr/>
        </p:nvPicPr>
        <p:blipFill>
          <a:blip r:embed="rId2"/>
          <a:srcRect t="25" b="25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g-accent.png"/>
          <p:cNvPicPr>
            <a:picLocks noChangeAspect="1"/>
          </p:cNvPicPr>
          <p:nvPr/>
        </p:nvPicPr>
        <p:blipFill>
          <a:blip r:embed="rId3"/>
          <a:srcRect l="30001" r="30001"/>
          <a:stretch>
            <a:fillRect/>
          </a:stretch>
        </p:blipFill>
        <p:spPr>
          <a:xfrm>
            <a:off x="7315017" y="0"/>
            <a:ext cx="4876678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65760" y="365760"/>
            <a:ext cx="11460175" cy="6126480"/>
          </a:xfrm>
          <a:prstGeom prst="rect">
            <a:avLst/>
          </a:prstGeom>
          <a:noFill/>
          <a:ln w="9525">
            <a:solidFill>
              <a:srgbClr val="72606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41248" y="658368"/>
            <a:ext cx="100584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900" b="1" spc="220">
                <a:solidFill>
                  <a:srgbClr val="BFB4A8"/>
                </a:solidFill>
                <a:latin typeface="PingFang SC"/>
              </a:rPr>
              <a:t>阳 阳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55887" y="2697480"/>
            <a:ext cx="2194560" cy="12801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7600" b="1">
                <a:solidFill>
                  <a:srgbClr val="72606D"/>
                </a:solidFill>
                <a:latin typeface="Avenir Next"/>
              </a:rPr>
              <a:t>06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8" y="2889504"/>
            <a:ext cx="8229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900" b="0" spc="180">
                <a:solidFill>
                  <a:srgbClr val="BFB4A8"/>
                </a:solidFill>
                <a:latin typeface="Avenir Next"/>
              </a:rPr>
              <a:t>CHANNELS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1248" y="3255264"/>
            <a:ext cx="822960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00" b="1">
                <a:solidFill>
                  <a:srgbClr val="E9E5DA"/>
                </a:solidFill>
                <a:latin typeface="PingFang SC"/>
              </a:rPr>
              <a:t>渠道与合作</a:t>
            </a:r>
          </a:p>
        </p:txBody>
      </p:sp>
      <p:sp>
        <p:nvSpPr>
          <p:cNvPr id="9" name="Rectangle 8"/>
          <p:cNvSpPr/>
          <p:nvPr/>
        </p:nvSpPr>
        <p:spPr>
          <a:xfrm>
            <a:off x="841248" y="4315968"/>
            <a:ext cx="566928" cy="20320"/>
          </a:xfrm>
          <a:prstGeom prst="rect">
            <a:avLst/>
          </a:prstGeom>
          <a:solidFill>
            <a:srgbClr val="BF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45720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70000"/>
              </a:lnSpc>
            </a:pPr>
            <a:r>
              <a:rPr sz="1300" b="0">
                <a:solidFill>
                  <a:srgbClr val="B3A7B2"/>
                </a:solidFill>
                <a:latin typeface="PingFang SC"/>
              </a:rPr>
              <a:t>品鉴中心 · 主题酒店 · 合作方式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-light.png"/>
          <p:cNvPicPr>
            <a:picLocks noChangeAspect="1"/>
          </p:cNvPicPr>
          <p:nvPr/>
        </p:nvPicPr>
        <p:blipFill>
          <a:blip r:embed="rId2"/>
          <a:srcRect t="25" b="25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65760" y="365760"/>
            <a:ext cx="11460175" cy="6126480"/>
          </a:xfrm>
          <a:prstGeom prst="rect">
            <a:avLst/>
          </a:prstGeom>
          <a:noFill/>
          <a:ln w="9525">
            <a:solidFill>
              <a:srgbClr val="CFC8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8" y="658368"/>
            <a:ext cx="100584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900" b="1" spc="220">
                <a:solidFill>
                  <a:srgbClr val="BFB4A8"/>
                </a:solidFill>
                <a:latin typeface="PingFang SC"/>
              </a:rPr>
              <a:t>阳 阳</a:t>
            </a:r>
          </a:p>
        </p:txBody>
      </p:sp>
      <p:sp>
        <p:nvSpPr>
          <p:cNvPr id="5" name="Rectangle 4"/>
          <p:cNvSpPr/>
          <p:nvPr/>
        </p:nvSpPr>
        <p:spPr>
          <a:xfrm>
            <a:off x="1984248" y="749808"/>
            <a:ext cx="566928" cy="9525"/>
          </a:xfrm>
          <a:prstGeom prst="rect">
            <a:avLst/>
          </a:prstGeom>
          <a:solidFill>
            <a:srgbClr val="CFC8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15767" y="658368"/>
            <a:ext cx="5486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850" b="0" spc="160">
                <a:solidFill>
                  <a:srgbClr val="7C7080"/>
                </a:solidFill>
                <a:latin typeface="PingFang SC"/>
              </a:rPr>
              <a:t>六章 · 渠道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36047" y="6071616"/>
            <a:ext cx="914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60000"/>
              </a:lnSpc>
            </a:pPr>
            <a:r>
              <a:rPr sz="850" b="0">
                <a:solidFill>
                  <a:srgbClr val="7C7080"/>
                </a:solidFill>
                <a:latin typeface="Avenir Next"/>
              </a:rPr>
              <a:t>27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1248" y="1298448"/>
            <a:ext cx="10509199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5000"/>
              </a:lnSpc>
            </a:pPr>
            <a:r>
              <a:rPr sz="3000" b="1">
                <a:solidFill>
                  <a:srgbClr val="221E22"/>
                </a:solidFill>
                <a:latin typeface="PingFang SC"/>
              </a:rPr>
              <a:t>全国品鉴中心</a:t>
            </a:r>
          </a:p>
        </p:txBody>
      </p:sp>
      <p:pic>
        <p:nvPicPr>
          <p:cNvPr id="9" name="Picture 8" descr="g_s22_3.jpg"/>
          <p:cNvPicPr>
            <a:picLocks noChangeAspect="1"/>
          </p:cNvPicPr>
          <p:nvPr/>
        </p:nvPicPr>
        <p:blipFill>
          <a:blip r:embed="rId3"/>
          <a:srcRect t="16761" b="16761"/>
          <a:stretch>
            <a:fillRect/>
          </a:stretch>
        </p:blipFill>
        <p:spPr>
          <a:xfrm>
            <a:off x="841248" y="2377440"/>
            <a:ext cx="3259226" cy="129844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41248" y="3749040"/>
            <a:ext cx="3259226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200" b="1">
                <a:solidFill>
                  <a:srgbClr val="221E22"/>
                </a:solidFill>
                <a:latin typeface="PingFang SC"/>
              </a:rPr>
              <a:t>广东</a:t>
            </a:r>
          </a:p>
        </p:txBody>
      </p:sp>
      <p:pic>
        <p:nvPicPr>
          <p:cNvPr id="11" name="Picture 10" descr="g_s23_3.jpg"/>
          <p:cNvPicPr>
            <a:picLocks noChangeAspect="1"/>
          </p:cNvPicPr>
          <p:nvPr/>
        </p:nvPicPr>
        <p:blipFill>
          <a:blip r:embed="rId4"/>
          <a:srcRect t="20588" b="20588"/>
          <a:stretch>
            <a:fillRect/>
          </a:stretch>
        </p:blipFill>
        <p:spPr>
          <a:xfrm>
            <a:off x="4466234" y="2377440"/>
            <a:ext cx="3259226" cy="129844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466234" y="3749040"/>
            <a:ext cx="3259226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200" b="1">
                <a:solidFill>
                  <a:srgbClr val="221E22"/>
                </a:solidFill>
                <a:latin typeface="PingFang SC"/>
              </a:rPr>
              <a:t>江苏昆山</a:t>
            </a:r>
          </a:p>
        </p:txBody>
      </p:sp>
      <p:pic>
        <p:nvPicPr>
          <p:cNvPr id="13" name="Picture 12" descr="g_s24_3.jpg"/>
          <p:cNvPicPr>
            <a:picLocks noChangeAspect="1"/>
          </p:cNvPicPr>
          <p:nvPr/>
        </p:nvPicPr>
        <p:blipFill>
          <a:blip r:embed="rId5"/>
          <a:srcRect t="35064" b="35064"/>
          <a:stretch>
            <a:fillRect/>
          </a:stretch>
        </p:blipFill>
        <p:spPr>
          <a:xfrm>
            <a:off x="8091220" y="2377440"/>
            <a:ext cx="3259226" cy="129844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8091220" y="3749040"/>
            <a:ext cx="3259226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200" b="1">
                <a:solidFill>
                  <a:srgbClr val="221E22"/>
                </a:solidFill>
                <a:latin typeface="PingFang SC"/>
              </a:rPr>
              <a:t>深圳</a:t>
            </a:r>
          </a:p>
        </p:txBody>
      </p:sp>
      <p:pic>
        <p:nvPicPr>
          <p:cNvPr id="15" name="Picture 14" descr="g_s25_3.jpg"/>
          <p:cNvPicPr>
            <a:picLocks noChangeAspect="1"/>
          </p:cNvPicPr>
          <p:nvPr/>
        </p:nvPicPr>
        <p:blipFill>
          <a:blip r:embed="rId6"/>
          <a:srcRect t="23450" b="23450"/>
          <a:stretch>
            <a:fillRect/>
          </a:stretch>
        </p:blipFill>
        <p:spPr>
          <a:xfrm>
            <a:off x="841248" y="4041648"/>
            <a:ext cx="3259226" cy="129844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41248" y="5413248"/>
            <a:ext cx="3259226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200" b="1">
                <a:solidFill>
                  <a:srgbClr val="221E22"/>
                </a:solidFill>
                <a:latin typeface="PingFang SC"/>
              </a:rPr>
              <a:t>重庆</a:t>
            </a:r>
          </a:p>
        </p:txBody>
      </p:sp>
      <p:pic>
        <p:nvPicPr>
          <p:cNvPr id="17" name="Picture 16" descr="g_s26_4.jpg"/>
          <p:cNvPicPr>
            <a:picLocks noChangeAspect="1"/>
          </p:cNvPicPr>
          <p:nvPr/>
        </p:nvPicPr>
        <p:blipFill>
          <a:blip r:embed="rId7"/>
          <a:srcRect t="21942" b="21942"/>
          <a:stretch>
            <a:fillRect/>
          </a:stretch>
        </p:blipFill>
        <p:spPr>
          <a:xfrm>
            <a:off x="4466234" y="4041648"/>
            <a:ext cx="3259226" cy="1298448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466234" y="5413248"/>
            <a:ext cx="3259226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200" b="1">
                <a:solidFill>
                  <a:srgbClr val="221E22"/>
                </a:solidFill>
                <a:latin typeface="PingFang SC"/>
              </a:rPr>
              <a:t>四川绵阳</a:t>
            </a:r>
          </a:p>
        </p:txBody>
      </p:sp>
      <p:pic>
        <p:nvPicPr>
          <p:cNvPr id="19" name="Picture 18" descr="g_s22_5.jpg"/>
          <p:cNvPicPr>
            <a:picLocks noChangeAspect="1"/>
          </p:cNvPicPr>
          <p:nvPr/>
        </p:nvPicPr>
        <p:blipFill>
          <a:blip r:embed="rId8"/>
          <a:srcRect t="23441" b="23441"/>
          <a:stretch>
            <a:fillRect/>
          </a:stretch>
        </p:blipFill>
        <p:spPr>
          <a:xfrm>
            <a:off x="8091220" y="4041648"/>
            <a:ext cx="3259226" cy="129844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8091220" y="5413248"/>
            <a:ext cx="3259226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200" b="1">
                <a:solidFill>
                  <a:srgbClr val="221E22"/>
                </a:solidFill>
                <a:latin typeface="PingFang SC"/>
              </a:rPr>
              <a:t>更多城市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41248" y="5797296"/>
            <a:ext cx="10509199" cy="7620"/>
          </a:xfrm>
          <a:prstGeom prst="rect">
            <a:avLst/>
          </a:prstGeom>
          <a:solidFill>
            <a:srgbClr val="CFC8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41248" y="5961888"/>
            <a:ext cx="1050919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950" b="0">
                <a:solidFill>
                  <a:srgbClr val="7C7080"/>
                </a:solidFill>
                <a:latin typeface="PingFang SC"/>
              </a:rPr>
              <a:t>品鉴中心统一形象、统一供货，承担线下体验与私域转化。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-quiet.png"/>
          <p:cNvPicPr>
            <a:picLocks noChangeAspect="1"/>
          </p:cNvPicPr>
          <p:nvPr/>
        </p:nvPicPr>
        <p:blipFill>
          <a:blip r:embed="rId2"/>
          <a:srcRect t="25" b="25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65760" y="365760"/>
            <a:ext cx="11460175" cy="6126480"/>
          </a:xfrm>
          <a:prstGeom prst="rect">
            <a:avLst/>
          </a:prstGeom>
          <a:noFill/>
          <a:ln w="9525">
            <a:solidFill>
              <a:srgbClr val="72606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8" y="658368"/>
            <a:ext cx="100584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900" b="1" spc="220">
                <a:solidFill>
                  <a:srgbClr val="BFB4A8"/>
                </a:solidFill>
                <a:latin typeface="PingFang SC"/>
              </a:rPr>
              <a:t>阳 阳</a:t>
            </a:r>
          </a:p>
        </p:txBody>
      </p:sp>
      <p:sp>
        <p:nvSpPr>
          <p:cNvPr id="5" name="Rectangle 4"/>
          <p:cNvSpPr/>
          <p:nvPr/>
        </p:nvSpPr>
        <p:spPr>
          <a:xfrm>
            <a:off x="1984248" y="749808"/>
            <a:ext cx="566928" cy="9525"/>
          </a:xfrm>
          <a:prstGeom prst="rect">
            <a:avLst/>
          </a:prstGeom>
          <a:solidFill>
            <a:srgbClr val="72606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15767" y="658368"/>
            <a:ext cx="5486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850" b="0" spc="160">
                <a:solidFill>
                  <a:srgbClr val="BFB4A8"/>
                </a:solidFill>
                <a:latin typeface="PingFang SC"/>
              </a:rPr>
              <a:t>六章 · 酒店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36047" y="6071616"/>
            <a:ext cx="914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60000"/>
              </a:lnSpc>
            </a:pPr>
            <a:r>
              <a:rPr sz="850" b="0">
                <a:solidFill>
                  <a:srgbClr val="BFB4A8"/>
                </a:solidFill>
                <a:latin typeface="Avenir Next"/>
              </a:rPr>
              <a:t>28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1248" y="1298448"/>
            <a:ext cx="10509199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5000"/>
              </a:lnSpc>
            </a:pPr>
            <a:r>
              <a:rPr sz="3000" b="1">
                <a:solidFill>
                  <a:srgbClr val="E9E5DA"/>
                </a:solidFill>
                <a:latin typeface="PingFang SC"/>
              </a:rPr>
              <a:t>葡萄酒主题酒店</a:t>
            </a:r>
          </a:p>
        </p:txBody>
      </p:sp>
      <p:pic>
        <p:nvPicPr>
          <p:cNvPr id="9" name="Picture 8" descr="g_s03_5.jpg"/>
          <p:cNvPicPr>
            <a:picLocks noChangeAspect="1"/>
          </p:cNvPicPr>
          <p:nvPr/>
        </p:nvPicPr>
        <p:blipFill>
          <a:blip r:embed="rId3"/>
          <a:srcRect t="212" b="212"/>
          <a:stretch>
            <a:fillRect/>
          </a:stretch>
        </p:blipFill>
        <p:spPr>
          <a:xfrm>
            <a:off x="6236208" y="2194560"/>
            <a:ext cx="5120640" cy="338328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41248" y="2395728"/>
            <a:ext cx="475488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2600" b="1">
                <a:solidFill>
                  <a:srgbClr val="E9E5DA"/>
                </a:solidFill>
                <a:latin typeface="PingFang SC"/>
              </a:rPr>
              <a:t>一夜尝遍贺兰山东麓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1248" y="3383280"/>
            <a:ext cx="1463040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400" b="1">
                <a:solidFill>
                  <a:srgbClr val="BFB4A8"/>
                </a:solidFill>
                <a:latin typeface="PingFang SC"/>
              </a:rPr>
              <a:t>宁夏首家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78608" y="3401568"/>
            <a:ext cx="3017520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300" b="0">
                <a:solidFill>
                  <a:srgbClr val="E9E5DA"/>
                </a:solidFill>
                <a:latin typeface="PingFang SC"/>
              </a:rPr>
              <a:t>西北地区唯一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41248" y="3877056"/>
            <a:ext cx="4754880" cy="7620"/>
          </a:xfrm>
          <a:prstGeom prst="rect">
            <a:avLst/>
          </a:prstGeom>
          <a:solidFill>
            <a:srgbClr val="72606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41248" y="4224528"/>
            <a:ext cx="1463040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400" b="1">
                <a:solidFill>
                  <a:srgbClr val="BFB4A8"/>
                </a:solidFill>
                <a:latin typeface="PingFang SC"/>
              </a:rPr>
              <a:t>40 余家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78608" y="4242816"/>
            <a:ext cx="3017520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300" b="0">
                <a:solidFill>
                  <a:srgbClr val="E9E5DA"/>
                </a:solidFill>
                <a:latin typeface="PingFang SC"/>
              </a:rPr>
              <a:t>贺兰山东麓实体酒庄产品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41248" y="4718304"/>
            <a:ext cx="4754880" cy="7620"/>
          </a:xfrm>
          <a:prstGeom prst="rect">
            <a:avLst/>
          </a:prstGeom>
          <a:solidFill>
            <a:srgbClr val="72606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41248" y="5065776"/>
            <a:ext cx="1463040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400" b="1">
                <a:solidFill>
                  <a:srgbClr val="BFB4A8"/>
                </a:solidFill>
                <a:latin typeface="PingFang SC"/>
              </a:rPr>
              <a:t>四项服务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578608" y="5084064"/>
            <a:ext cx="3017520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300" b="0">
                <a:solidFill>
                  <a:srgbClr val="E9E5DA"/>
                </a:solidFill>
                <a:latin typeface="PingFang SC"/>
              </a:rPr>
              <a:t>旅游 · 会议 · 培训 · 品鉴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41248" y="5559552"/>
            <a:ext cx="4754880" cy="7620"/>
          </a:xfrm>
          <a:prstGeom prst="rect">
            <a:avLst/>
          </a:prstGeom>
          <a:solidFill>
            <a:srgbClr val="72606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841248" y="5797296"/>
            <a:ext cx="10509199" cy="7620"/>
          </a:xfrm>
          <a:prstGeom prst="rect">
            <a:avLst/>
          </a:prstGeom>
          <a:solidFill>
            <a:srgbClr val="72606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41248" y="5961888"/>
            <a:ext cx="1050919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950" b="0">
                <a:solidFill>
                  <a:srgbClr val="B3A7B2"/>
                </a:solidFill>
                <a:latin typeface="PingFang SC"/>
              </a:rPr>
              <a:t>提供酒庄旅游、会议交流、葡萄酒培训与品鉴服务。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-light.png"/>
          <p:cNvPicPr>
            <a:picLocks noChangeAspect="1"/>
          </p:cNvPicPr>
          <p:nvPr/>
        </p:nvPicPr>
        <p:blipFill>
          <a:blip r:embed="rId2"/>
          <a:srcRect t="25" b="25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65760" y="365760"/>
            <a:ext cx="11460175" cy="6126480"/>
          </a:xfrm>
          <a:prstGeom prst="rect">
            <a:avLst/>
          </a:prstGeom>
          <a:noFill/>
          <a:ln w="9525">
            <a:solidFill>
              <a:srgbClr val="CFC8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8" y="658368"/>
            <a:ext cx="100584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900" b="1" spc="220">
                <a:solidFill>
                  <a:srgbClr val="BFB4A8"/>
                </a:solidFill>
                <a:latin typeface="PingFang SC"/>
              </a:rPr>
              <a:t>阳 阳</a:t>
            </a:r>
          </a:p>
        </p:txBody>
      </p:sp>
      <p:sp>
        <p:nvSpPr>
          <p:cNvPr id="5" name="Rectangle 4"/>
          <p:cNvSpPr/>
          <p:nvPr/>
        </p:nvSpPr>
        <p:spPr>
          <a:xfrm>
            <a:off x="1984248" y="749808"/>
            <a:ext cx="566928" cy="9525"/>
          </a:xfrm>
          <a:prstGeom prst="rect">
            <a:avLst/>
          </a:prstGeom>
          <a:solidFill>
            <a:srgbClr val="CFC8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15767" y="658368"/>
            <a:ext cx="5486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850" b="0" spc="160">
                <a:solidFill>
                  <a:srgbClr val="7C7080"/>
                </a:solidFill>
                <a:latin typeface="PingFang SC"/>
              </a:rPr>
              <a:t>六章 · 生产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36047" y="6071616"/>
            <a:ext cx="914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60000"/>
              </a:lnSpc>
            </a:pPr>
            <a:r>
              <a:rPr sz="850" b="0">
                <a:solidFill>
                  <a:srgbClr val="7C7080"/>
                </a:solidFill>
                <a:latin typeface="Avenir Next"/>
              </a:rPr>
              <a:t>29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1248" y="1298448"/>
            <a:ext cx="10509199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5000"/>
              </a:lnSpc>
            </a:pPr>
            <a:r>
              <a:rPr sz="3000" b="1">
                <a:solidFill>
                  <a:srgbClr val="221E22"/>
                </a:solidFill>
                <a:latin typeface="PingFang SC"/>
              </a:rPr>
              <a:t>酿造与团队</a:t>
            </a:r>
          </a:p>
        </p:txBody>
      </p:sp>
      <p:pic>
        <p:nvPicPr>
          <p:cNvPr id="9" name="Picture 8" descr="g_s18_3.jpg"/>
          <p:cNvPicPr>
            <a:picLocks noChangeAspect="1"/>
          </p:cNvPicPr>
          <p:nvPr/>
        </p:nvPicPr>
        <p:blipFill>
          <a:blip r:embed="rId3"/>
          <a:srcRect t="29041" b="29041"/>
          <a:stretch>
            <a:fillRect/>
          </a:stretch>
        </p:blipFill>
        <p:spPr>
          <a:xfrm>
            <a:off x="841248" y="2377440"/>
            <a:ext cx="5071719" cy="1417320"/>
          </a:xfrm>
          <a:prstGeom prst="rect">
            <a:avLst/>
          </a:prstGeom>
        </p:spPr>
      </p:pic>
      <p:pic>
        <p:nvPicPr>
          <p:cNvPr id="10" name="Picture 9" descr="g_s18_4.jpg"/>
          <p:cNvPicPr>
            <a:picLocks noChangeAspect="1"/>
          </p:cNvPicPr>
          <p:nvPr/>
        </p:nvPicPr>
        <p:blipFill>
          <a:blip r:embed="rId4"/>
          <a:srcRect t="29041" b="29041"/>
          <a:stretch>
            <a:fillRect/>
          </a:stretch>
        </p:blipFill>
        <p:spPr>
          <a:xfrm>
            <a:off x="6278727" y="2377440"/>
            <a:ext cx="5071719" cy="1417320"/>
          </a:xfrm>
          <a:prstGeom prst="rect">
            <a:avLst/>
          </a:prstGeom>
        </p:spPr>
      </p:pic>
      <p:pic>
        <p:nvPicPr>
          <p:cNvPr id="11" name="Picture 10" descr="g_s19_3.jpg"/>
          <p:cNvPicPr>
            <a:picLocks noChangeAspect="1"/>
          </p:cNvPicPr>
          <p:nvPr/>
        </p:nvPicPr>
        <p:blipFill>
          <a:blip r:embed="rId5"/>
          <a:srcRect t="31370" b="31370"/>
          <a:stretch>
            <a:fillRect/>
          </a:stretch>
        </p:blipFill>
        <p:spPr>
          <a:xfrm>
            <a:off x="841248" y="4005072"/>
            <a:ext cx="5071719" cy="1417320"/>
          </a:xfrm>
          <a:prstGeom prst="rect">
            <a:avLst/>
          </a:prstGeom>
        </p:spPr>
      </p:pic>
      <p:pic>
        <p:nvPicPr>
          <p:cNvPr id="12" name="Picture 11" descr="g_s20_3.jpg"/>
          <p:cNvPicPr>
            <a:picLocks noChangeAspect="1"/>
          </p:cNvPicPr>
          <p:nvPr/>
        </p:nvPicPr>
        <p:blipFill>
          <a:blip r:embed="rId6"/>
          <a:srcRect t="31370" b="31370"/>
          <a:stretch>
            <a:fillRect/>
          </a:stretch>
        </p:blipFill>
        <p:spPr>
          <a:xfrm>
            <a:off x="6278727" y="4005072"/>
            <a:ext cx="5071719" cy="141732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841248" y="5797296"/>
            <a:ext cx="10509199" cy="7620"/>
          </a:xfrm>
          <a:prstGeom prst="rect">
            <a:avLst/>
          </a:prstGeom>
          <a:solidFill>
            <a:srgbClr val="CFC8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41248" y="5961888"/>
            <a:ext cx="1050919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950" b="0">
                <a:solidFill>
                  <a:srgbClr val="7C7080"/>
                </a:solidFill>
                <a:latin typeface="PingFang SC"/>
              </a:rPr>
              <a:t>从葡萄种植、采收、发酵、陈酿到灌装，全流程自有。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-quiet.png"/>
          <p:cNvPicPr>
            <a:picLocks noChangeAspect="1"/>
          </p:cNvPicPr>
          <p:nvPr/>
        </p:nvPicPr>
        <p:blipFill>
          <a:blip r:embed="rId2"/>
          <a:srcRect t="25" b="25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65760" y="365760"/>
            <a:ext cx="11460175" cy="6126480"/>
          </a:xfrm>
          <a:prstGeom prst="rect">
            <a:avLst/>
          </a:prstGeom>
          <a:noFill/>
          <a:ln w="9525">
            <a:solidFill>
              <a:srgbClr val="72606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8" y="658368"/>
            <a:ext cx="100584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900" b="1" spc="220">
                <a:solidFill>
                  <a:srgbClr val="BFB4A8"/>
                </a:solidFill>
                <a:latin typeface="PingFang SC"/>
              </a:rPr>
              <a:t>阳 阳</a:t>
            </a:r>
          </a:p>
        </p:txBody>
      </p:sp>
      <p:sp>
        <p:nvSpPr>
          <p:cNvPr id="5" name="Rectangle 4"/>
          <p:cNvSpPr/>
          <p:nvPr/>
        </p:nvSpPr>
        <p:spPr>
          <a:xfrm>
            <a:off x="1984248" y="749808"/>
            <a:ext cx="566928" cy="9525"/>
          </a:xfrm>
          <a:prstGeom prst="rect">
            <a:avLst/>
          </a:prstGeom>
          <a:solidFill>
            <a:srgbClr val="72606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15767" y="658368"/>
            <a:ext cx="5486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850" b="0" spc="160">
                <a:solidFill>
                  <a:srgbClr val="BFB4A8"/>
                </a:solidFill>
                <a:latin typeface="PingFang SC"/>
              </a:rPr>
              <a:t>一章 · 我们是谁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36047" y="6071616"/>
            <a:ext cx="914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60000"/>
              </a:lnSpc>
            </a:pPr>
            <a:r>
              <a:rPr sz="850" b="0">
                <a:solidFill>
                  <a:srgbClr val="BFB4A8"/>
                </a:solidFill>
                <a:latin typeface="Avenir Next"/>
              </a:rPr>
              <a:t>03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1248" y="1874519"/>
            <a:ext cx="10509199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5000"/>
              </a:lnSpc>
            </a:pPr>
            <a:r>
              <a:rPr sz="3400" b="1">
                <a:solidFill>
                  <a:srgbClr val="E9E5DA"/>
                </a:solidFill>
                <a:latin typeface="PingFang SC"/>
              </a:rPr>
              <a:t>中国唯一把</a:t>
            </a:r>
            <a:r>
              <a:rPr sz="3400" b="1">
                <a:solidFill>
                  <a:srgbClr val="BFB4A8"/>
                </a:solidFill>
                <a:latin typeface="PingFang SC"/>
              </a:rPr>
              <a:t>三代承诺</a:t>
            </a:r>
            <a:r>
              <a:rPr sz="3400" b="1">
                <a:solidFill>
                  <a:srgbClr val="E9E5DA"/>
                </a:solidFill>
                <a:latin typeface="PingFang SC"/>
              </a:rPr>
              <a:t>写进商标的酒庄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1248" y="3246120"/>
            <a:ext cx="10509199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2100" b="0">
                <a:solidFill>
                  <a:srgbClr val="E9E5DA"/>
                </a:solidFill>
                <a:latin typeface="PingFang SC"/>
              </a:rPr>
              <a:t>「贺」是贺兰山的贺。拆开是力、口、贝 —— 交给三代人。</a:t>
            </a:r>
          </a:p>
        </p:txBody>
      </p:sp>
      <p:sp>
        <p:nvSpPr>
          <p:cNvPr id="10" name="Rectangle 9"/>
          <p:cNvSpPr/>
          <p:nvPr/>
        </p:nvSpPr>
        <p:spPr>
          <a:xfrm>
            <a:off x="841248" y="5797296"/>
            <a:ext cx="10509199" cy="7620"/>
          </a:xfrm>
          <a:prstGeom prst="rect">
            <a:avLst/>
          </a:prstGeom>
          <a:solidFill>
            <a:srgbClr val="72606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41248" y="5961888"/>
            <a:ext cx="1050919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950" b="0">
                <a:solidFill>
                  <a:srgbClr val="B3A7B2"/>
                </a:solidFill>
                <a:latin typeface="PingFang SC"/>
              </a:rPr>
              <a:t>贺兰山东麓带「贺」字的酒名很多，真正把「贺」注册成商标的，只有阳阳一家。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-light.png"/>
          <p:cNvPicPr>
            <a:picLocks noChangeAspect="1"/>
          </p:cNvPicPr>
          <p:nvPr/>
        </p:nvPicPr>
        <p:blipFill>
          <a:blip r:embed="rId2"/>
          <a:srcRect t="25" b="25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65760" y="365760"/>
            <a:ext cx="11460175" cy="6126480"/>
          </a:xfrm>
          <a:prstGeom prst="rect">
            <a:avLst/>
          </a:prstGeom>
          <a:noFill/>
          <a:ln w="9525">
            <a:solidFill>
              <a:srgbClr val="CFC8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8" y="658368"/>
            <a:ext cx="100584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900" b="1" spc="220">
                <a:solidFill>
                  <a:srgbClr val="BFB4A8"/>
                </a:solidFill>
                <a:latin typeface="PingFang SC"/>
              </a:rPr>
              <a:t>阳 阳</a:t>
            </a:r>
          </a:p>
        </p:txBody>
      </p:sp>
      <p:sp>
        <p:nvSpPr>
          <p:cNvPr id="5" name="Rectangle 4"/>
          <p:cNvSpPr/>
          <p:nvPr/>
        </p:nvSpPr>
        <p:spPr>
          <a:xfrm>
            <a:off x="1984248" y="749808"/>
            <a:ext cx="566928" cy="9525"/>
          </a:xfrm>
          <a:prstGeom prst="rect">
            <a:avLst/>
          </a:prstGeom>
          <a:solidFill>
            <a:srgbClr val="CFC8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15767" y="658368"/>
            <a:ext cx="5486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850" b="0" spc="160">
                <a:solidFill>
                  <a:srgbClr val="7C7080"/>
                </a:solidFill>
                <a:latin typeface="PingFang SC"/>
              </a:rPr>
              <a:t>六章 · 合作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36047" y="6071616"/>
            <a:ext cx="914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60000"/>
              </a:lnSpc>
            </a:pPr>
            <a:r>
              <a:rPr sz="850" b="0">
                <a:solidFill>
                  <a:srgbClr val="7C7080"/>
                </a:solidFill>
                <a:latin typeface="Avenir Next"/>
              </a:rPr>
              <a:t>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1248" y="1298448"/>
            <a:ext cx="10509199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5000"/>
              </a:lnSpc>
            </a:pPr>
            <a:r>
              <a:rPr sz="3000" b="1">
                <a:solidFill>
                  <a:srgbClr val="221E22"/>
                </a:solidFill>
                <a:latin typeface="PingFang SC"/>
              </a:rPr>
              <a:t>六种合作方式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1248" y="2432304"/>
            <a:ext cx="4572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100" b="1">
                <a:solidFill>
                  <a:srgbClr val="BFB4A8"/>
                </a:solidFill>
                <a:latin typeface="Avenir Next"/>
              </a:rPr>
              <a:t>01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08176" y="2414016"/>
            <a:ext cx="4276191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500" b="1">
                <a:solidFill>
                  <a:srgbClr val="221E22"/>
                </a:solidFill>
                <a:latin typeface="PingFang SC"/>
              </a:rPr>
              <a:t>区域经销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08176" y="2798064"/>
            <a:ext cx="4276191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1100" b="0">
                <a:solidFill>
                  <a:srgbClr val="7C7080"/>
                </a:solidFill>
                <a:latin typeface="PingFang SC"/>
              </a:rPr>
              <a:t>按省 / 市划分区域，提供产品、物料与培训支持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41248" y="3255264"/>
            <a:ext cx="4843119" cy="6350"/>
          </a:xfrm>
          <a:prstGeom prst="rect">
            <a:avLst/>
          </a:prstGeom>
          <a:solidFill>
            <a:srgbClr val="CFC8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507327" y="2432304"/>
            <a:ext cx="4572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100" b="1">
                <a:solidFill>
                  <a:srgbClr val="BFB4A8"/>
                </a:solidFill>
                <a:latin typeface="Avenir Next"/>
              </a:rPr>
              <a:t>02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074255" y="2414016"/>
            <a:ext cx="4276191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500" b="1">
                <a:solidFill>
                  <a:srgbClr val="221E22"/>
                </a:solidFill>
                <a:latin typeface="PingFang SC"/>
              </a:rPr>
              <a:t>品鉴中心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074255" y="2798064"/>
            <a:ext cx="4276191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1100" b="0">
                <a:solidFill>
                  <a:srgbClr val="7C7080"/>
                </a:solidFill>
                <a:latin typeface="PingFang SC"/>
              </a:rPr>
              <a:t>统一形象、统一供货，共建线下体验入口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507327" y="3255264"/>
            <a:ext cx="4843119" cy="6350"/>
          </a:xfrm>
          <a:prstGeom prst="rect">
            <a:avLst/>
          </a:prstGeom>
          <a:solidFill>
            <a:srgbClr val="CFC8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41248" y="3584448"/>
            <a:ext cx="4572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100" b="1">
                <a:solidFill>
                  <a:srgbClr val="BFB4A8"/>
                </a:solidFill>
                <a:latin typeface="Avenir Next"/>
              </a:rPr>
              <a:t>03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08176" y="3566160"/>
            <a:ext cx="4276191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500" b="1">
                <a:solidFill>
                  <a:srgbClr val="221E22"/>
                </a:solidFill>
                <a:latin typeface="PingFang SC"/>
              </a:rPr>
              <a:t>企业定制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08176" y="3950208"/>
            <a:ext cx="4276191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1100" b="0">
                <a:solidFill>
                  <a:srgbClr val="7C7080"/>
                </a:solidFill>
                <a:latin typeface="PingFang SC"/>
              </a:rPr>
              <a:t>酒体设计 + 酒标定制 + 小批量灌装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41248" y="4407408"/>
            <a:ext cx="4843119" cy="6350"/>
          </a:xfrm>
          <a:prstGeom prst="rect">
            <a:avLst/>
          </a:prstGeom>
          <a:solidFill>
            <a:srgbClr val="CFC8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507327" y="3584448"/>
            <a:ext cx="4572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100" b="1">
                <a:solidFill>
                  <a:srgbClr val="BFB4A8"/>
                </a:solidFill>
                <a:latin typeface="Avenir Next"/>
              </a:rPr>
              <a:t>04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074255" y="3566160"/>
            <a:ext cx="4276191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500" b="1">
                <a:solidFill>
                  <a:srgbClr val="221E22"/>
                </a:solidFill>
                <a:latin typeface="PingFang SC"/>
              </a:rPr>
              <a:t>代加工 OEM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074255" y="3950208"/>
            <a:ext cx="4276191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1100" b="0">
                <a:solidFill>
                  <a:srgbClr val="7C7080"/>
                </a:solidFill>
                <a:latin typeface="PingFang SC"/>
              </a:rPr>
              <a:t>具备大客户代加工资质与产能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507327" y="4407408"/>
            <a:ext cx="4843119" cy="6350"/>
          </a:xfrm>
          <a:prstGeom prst="rect">
            <a:avLst/>
          </a:prstGeom>
          <a:solidFill>
            <a:srgbClr val="CFC8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41248" y="4736592"/>
            <a:ext cx="4572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100" b="1">
                <a:solidFill>
                  <a:srgbClr val="BFB4A8"/>
                </a:solidFill>
                <a:latin typeface="Avenir Next"/>
              </a:rPr>
              <a:t>05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408176" y="4718304"/>
            <a:ext cx="4276191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500" b="1">
                <a:solidFill>
                  <a:srgbClr val="221E22"/>
                </a:solidFill>
                <a:latin typeface="PingFang SC"/>
              </a:rPr>
              <a:t>酒庄旅游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408176" y="5102352"/>
            <a:ext cx="4276191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1100" b="0">
                <a:solidFill>
                  <a:srgbClr val="7C7080"/>
                </a:solidFill>
                <a:latin typeface="PingFang SC"/>
              </a:rPr>
              <a:t>接待参观、品鉴培训、会议与团建</a:t>
            </a:r>
          </a:p>
        </p:txBody>
      </p:sp>
      <p:sp>
        <p:nvSpPr>
          <p:cNvPr id="28" name="Rectangle 27"/>
          <p:cNvSpPr/>
          <p:nvPr/>
        </p:nvSpPr>
        <p:spPr>
          <a:xfrm>
            <a:off x="841248" y="5559552"/>
            <a:ext cx="4843119" cy="6350"/>
          </a:xfrm>
          <a:prstGeom prst="rect">
            <a:avLst/>
          </a:prstGeom>
          <a:solidFill>
            <a:srgbClr val="CFC8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507327" y="4736592"/>
            <a:ext cx="4572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100" b="1">
                <a:solidFill>
                  <a:srgbClr val="BFB4A8"/>
                </a:solidFill>
                <a:latin typeface="Avenir Next"/>
              </a:rPr>
              <a:t>06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074255" y="4718304"/>
            <a:ext cx="4276191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500" b="1">
                <a:solidFill>
                  <a:srgbClr val="221E22"/>
                </a:solidFill>
                <a:latin typeface="PingFang SC"/>
              </a:rPr>
              <a:t>线上分销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074255" y="5102352"/>
            <a:ext cx="4276191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1100" b="0">
                <a:solidFill>
                  <a:srgbClr val="7C7080"/>
                </a:solidFill>
                <a:latin typeface="PingFang SC"/>
              </a:rPr>
              <a:t>电商与私域推广，配套物料与内容支持</a:t>
            </a:r>
          </a:p>
        </p:txBody>
      </p:sp>
      <p:sp>
        <p:nvSpPr>
          <p:cNvPr id="32" name="Rectangle 31"/>
          <p:cNvSpPr/>
          <p:nvPr/>
        </p:nvSpPr>
        <p:spPr>
          <a:xfrm>
            <a:off x="6507327" y="5559552"/>
            <a:ext cx="4843119" cy="6350"/>
          </a:xfrm>
          <a:prstGeom prst="rect">
            <a:avLst/>
          </a:prstGeom>
          <a:solidFill>
            <a:srgbClr val="CFC8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841248" y="5797296"/>
            <a:ext cx="10509199" cy="7620"/>
          </a:xfrm>
          <a:prstGeom prst="rect">
            <a:avLst/>
          </a:prstGeom>
          <a:solidFill>
            <a:srgbClr val="CFC8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841248" y="5961888"/>
            <a:ext cx="1050919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950" b="0">
                <a:solidFill>
                  <a:srgbClr val="7C7080"/>
                </a:solidFill>
                <a:latin typeface="PingFang SC"/>
              </a:rPr>
              <a:t>欢迎与我们联系，洽谈区域合作与定制业务。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4E3D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365760" y="365760"/>
            <a:ext cx="11460175" cy="6126480"/>
          </a:xfrm>
          <a:prstGeom prst="rect">
            <a:avLst/>
          </a:prstGeom>
          <a:noFill/>
          <a:ln w="9525">
            <a:solidFill>
              <a:srgbClr val="72606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8" y="2103120"/>
            <a:ext cx="10058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950" b="0" spc="160">
                <a:solidFill>
                  <a:srgbClr val="BFB4A8"/>
                </a:solidFill>
                <a:latin typeface="Avenir Next"/>
              </a:rPr>
              <a:t>YANGYANG  INTERNATIONAL  CHATEAU · NINGXIA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41248" y="2651760"/>
            <a:ext cx="100584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000" b="1">
                <a:solidFill>
                  <a:srgbClr val="E9E5DA"/>
                </a:solidFill>
                <a:latin typeface="PingFang SC"/>
              </a:rPr>
              <a:t>宁夏阳阳国际酒庄</a:t>
            </a:r>
          </a:p>
        </p:txBody>
      </p:sp>
      <p:sp>
        <p:nvSpPr>
          <p:cNvPr id="6" name="Rectangle 5"/>
          <p:cNvSpPr/>
          <p:nvPr/>
        </p:nvSpPr>
        <p:spPr>
          <a:xfrm>
            <a:off x="841248" y="3749039"/>
            <a:ext cx="566928" cy="20320"/>
          </a:xfrm>
          <a:prstGeom prst="rect">
            <a:avLst/>
          </a:prstGeom>
          <a:solidFill>
            <a:srgbClr val="BF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41248" y="4078224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2000" b="0">
                <a:solidFill>
                  <a:srgbClr val="E9E5DA"/>
                </a:solidFill>
                <a:latin typeface="PingFang SC"/>
              </a:rPr>
              <a:t>一个字，一座山，三代人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1248" y="4937760"/>
            <a:ext cx="100584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90000"/>
              </a:lnSpc>
            </a:pPr>
            <a:r>
              <a:rPr sz="1200" b="0">
                <a:solidFill>
                  <a:srgbClr val="B3A7B2"/>
                </a:solidFill>
                <a:latin typeface="PingFang SC"/>
              </a:rPr>
              <a:t>宁夏银川市永宁县农垦国营玉泉营农场葡萄小镇</a:t>
            </a:r>
          </a:p>
          <a:p>
            <a:pPr algn="l">
              <a:lnSpc>
                <a:spcPct val="190000"/>
              </a:lnSpc>
            </a:pPr>
            <a:r>
              <a:rPr sz="1200" b="0">
                <a:solidFill>
                  <a:srgbClr val="B3A7B2"/>
                </a:solidFill>
                <a:latin typeface="PingFang SC"/>
              </a:rPr>
              <a:t>0951-3065555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-light.png"/>
          <p:cNvPicPr>
            <a:picLocks noChangeAspect="1"/>
          </p:cNvPicPr>
          <p:nvPr/>
        </p:nvPicPr>
        <p:blipFill>
          <a:blip r:embed="rId2"/>
          <a:srcRect t="25" b="25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65760" y="365760"/>
            <a:ext cx="11460175" cy="6126480"/>
          </a:xfrm>
          <a:prstGeom prst="rect">
            <a:avLst/>
          </a:prstGeom>
          <a:noFill/>
          <a:ln w="9525">
            <a:solidFill>
              <a:srgbClr val="CFC8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8" y="658368"/>
            <a:ext cx="100584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900" b="1" spc="220">
                <a:solidFill>
                  <a:srgbClr val="BFB4A8"/>
                </a:solidFill>
                <a:latin typeface="PingFang SC"/>
              </a:rPr>
              <a:t>阳 阳</a:t>
            </a:r>
          </a:p>
        </p:txBody>
      </p:sp>
      <p:sp>
        <p:nvSpPr>
          <p:cNvPr id="5" name="Rectangle 4"/>
          <p:cNvSpPr/>
          <p:nvPr/>
        </p:nvSpPr>
        <p:spPr>
          <a:xfrm>
            <a:off x="1984248" y="749808"/>
            <a:ext cx="566928" cy="9525"/>
          </a:xfrm>
          <a:prstGeom prst="rect">
            <a:avLst/>
          </a:prstGeom>
          <a:solidFill>
            <a:srgbClr val="CFC8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15767" y="658368"/>
            <a:ext cx="5486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850" b="0" spc="160">
                <a:solidFill>
                  <a:srgbClr val="7C7080"/>
                </a:solidFill>
                <a:latin typeface="PingFang SC"/>
              </a:rPr>
              <a:t>一章 · 起点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36047" y="6071616"/>
            <a:ext cx="914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60000"/>
              </a:lnSpc>
            </a:pPr>
            <a:r>
              <a:rPr sz="850" b="0">
                <a:solidFill>
                  <a:srgbClr val="7C7080"/>
                </a:solidFill>
                <a:latin typeface="Avenir Next"/>
              </a:rPr>
              <a:t>04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1248" y="1298448"/>
            <a:ext cx="10509199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5000"/>
              </a:lnSpc>
            </a:pPr>
            <a:r>
              <a:rPr sz="3000" b="1">
                <a:solidFill>
                  <a:srgbClr val="6F7F5E"/>
                </a:solidFill>
                <a:latin typeface="PingFang SC"/>
              </a:rPr>
              <a:t>1996</a:t>
            </a:r>
            <a:r>
              <a:rPr sz="3000" b="1">
                <a:solidFill>
                  <a:srgbClr val="221E22"/>
                </a:solidFill>
                <a:latin typeface="PingFang SC"/>
              </a:rPr>
              <a:t> · 宁夏第一瓶干红</a:t>
            </a:r>
          </a:p>
        </p:txBody>
      </p:sp>
      <p:pic>
        <p:nvPicPr>
          <p:cNvPr id="9" name="Picture 8" descr="g_s03_4.jpg"/>
          <p:cNvPicPr>
            <a:picLocks noChangeAspect="1"/>
          </p:cNvPicPr>
          <p:nvPr/>
        </p:nvPicPr>
        <p:blipFill>
          <a:blip r:embed="rId3"/>
          <a:srcRect t="1750" b="1750"/>
          <a:stretch>
            <a:fillRect/>
          </a:stretch>
        </p:blipFill>
        <p:spPr>
          <a:xfrm>
            <a:off x="6236208" y="2286000"/>
            <a:ext cx="5120640" cy="329184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41248" y="2487168"/>
            <a:ext cx="1097280" cy="40233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2600" b="1">
                <a:solidFill>
                  <a:srgbClr val="6F7F5E"/>
                </a:solidFill>
                <a:latin typeface="Avenir Next"/>
              </a:rPr>
              <a:t>1996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304288" y="2560320"/>
            <a:ext cx="365760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500" b="1">
                <a:solidFill>
                  <a:srgbClr val="221E22"/>
                </a:solidFill>
                <a:latin typeface="PingFang SC"/>
              </a:rPr>
              <a:t>参与酿造宁夏第一瓶干红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41248" y="3090672"/>
            <a:ext cx="4846320" cy="7620"/>
          </a:xfrm>
          <a:prstGeom prst="rect">
            <a:avLst/>
          </a:prstGeom>
          <a:solidFill>
            <a:srgbClr val="CFC8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419856"/>
            <a:ext cx="1097280" cy="40233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2600" b="1">
                <a:solidFill>
                  <a:srgbClr val="6F7F5E"/>
                </a:solidFill>
                <a:latin typeface="Avenir Next"/>
              </a:rPr>
              <a:t>2001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304288" y="3493008"/>
            <a:ext cx="365760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500" b="1">
                <a:solidFill>
                  <a:srgbClr val="221E22"/>
                </a:solidFill>
                <a:latin typeface="PingFang SC"/>
              </a:rPr>
              <a:t>注册「贺」牌商标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41248" y="4023360"/>
            <a:ext cx="4846320" cy="7620"/>
          </a:xfrm>
          <a:prstGeom prst="rect">
            <a:avLst/>
          </a:prstGeom>
          <a:solidFill>
            <a:srgbClr val="CFC8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1248" y="4352544"/>
            <a:ext cx="1097280" cy="40233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2600" b="1">
                <a:solidFill>
                  <a:srgbClr val="6F7F5E"/>
                </a:solidFill>
                <a:latin typeface="Avenir Next"/>
              </a:rPr>
              <a:t>2011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304288" y="4425696"/>
            <a:ext cx="365760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500" b="1">
                <a:solidFill>
                  <a:srgbClr val="221E22"/>
                </a:solidFill>
                <a:latin typeface="PingFang SC"/>
              </a:rPr>
              <a:t>酒庄建成于自家庭院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41248" y="4956048"/>
            <a:ext cx="4846320" cy="7620"/>
          </a:xfrm>
          <a:prstGeom prst="rect">
            <a:avLst/>
          </a:prstGeom>
          <a:solidFill>
            <a:srgbClr val="CFC8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841248" y="5797296"/>
            <a:ext cx="10509199" cy="7620"/>
          </a:xfrm>
          <a:prstGeom prst="rect">
            <a:avLst/>
          </a:prstGeom>
          <a:solidFill>
            <a:srgbClr val="CFC8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41248" y="5961888"/>
            <a:ext cx="1050919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950" b="0">
                <a:solidFill>
                  <a:srgbClr val="7C7080"/>
                </a:solidFill>
                <a:latin typeface="PingFang SC"/>
              </a:rPr>
              <a:t>公司主体 2018 年改制为股份有限公司。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-light.png"/>
          <p:cNvPicPr>
            <a:picLocks noChangeAspect="1"/>
          </p:cNvPicPr>
          <p:nvPr/>
        </p:nvPicPr>
        <p:blipFill>
          <a:blip r:embed="rId2"/>
          <a:srcRect t="25" b="25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65760" y="365760"/>
            <a:ext cx="11460175" cy="6126480"/>
          </a:xfrm>
          <a:prstGeom prst="rect">
            <a:avLst/>
          </a:prstGeom>
          <a:noFill/>
          <a:ln w="9525">
            <a:solidFill>
              <a:srgbClr val="CFC8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8" y="658368"/>
            <a:ext cx="100584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900" b="1" spc="220">
                <a:solidFill>
                  <a:srgbClr val="BFB4A8"/>
                </a:solidFill>
                <a:latin typeface="PingFang SC"/>
              </a:rPr>
              <a:t>阳 阳</a:t>
            </a:r>
          </a:p>
        </p:txBody>
      </p:sp>
      <p:sp>
        <p:nvSpPr>
          <p:cNvPr id="5" name="Rectangle 4"/>
          <p:cNvSpPr/>
          <p:nvPr/>
        </p:nvSpPr>
        <p:spPr>
          <a:xfrm>
            <a:off x="1984248" y="749808"/>
            <a:ext cx="566928" cy="9525"/>
          </a:xfrm>
          <a:prstGeom prst="rect">
            <a:avLst/>
          </a:prstGeom>
          <a:solidFill>
            <a:srgbClr val="CFC8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15767" y="658368"/>
            <a:ext cx="5486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850" b="0" spc="160">
                <a:solidFill>
                  <a:srgbClr val="7C7080"/>
                </a:solidFill>
                <a:latin typeface="PingFang SC"/>
              </a:rPr>
              <a:t>一章 · 创始人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36047" y="6071616"/>
            <a:ext cx="914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60000"/>
              </a:lnSpc>
            </a:pPr>
            <a:r>
              <a:rPr sz="850" b="0">
                <a:solidFill>
                  <a:srgbClr val="7C7080"/>
                </a:solidFill>
                <a:latin typeface="Avenir Next"/>
              </a:rPr>
              <a:t>05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1248" y="1298448"/>
            <a:ext cx="10509199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5000"/>
              </a:lnSpc>
            </a:pPr>
            <a:r>
              <a:rPr sz="3000" b="1">
                <a:solidFill>
                  <a:srgbClr val="221E22"/>
                </a:solidFill>
                <a:latin typeface="PingFang SC"/>
              </a:rPr>
              <a:t>三十年，</a:t>
            </a:r>
            <a:r>
              <a:rPr sz="3000" b="1">
                <a:solidFill>
                  <a:srgbClr val="6F7F5E"/>
                </a:solidFill>
                <a:latin typeface="PingFang SC"/>
              </a:rPr>
              <a:t>三次归来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1248" y="2121408"/>
            <a:ext cx="877824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75000"/>
              </a:lnSpc>
            </a:pPr>
            <a:r>
              <a:rPr sz="1400" b="0">
                <a:solidFill>
                  <a:srgbClr val="7C7080"/>
                </a:solidFill>
                <a:latin typeface="PingFang SC"/>
              </a:rPr>
              <a:t>两次被迫离开，两次重新开始。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1248" y="2889504"/>
            <a:ext cx="10058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200" b="1">
                <a:solidFill>
                  <a:srgbClr val="BFB4A8"/>
                </a:solidFill>
                <a:latin typeface="Avenir Next"/>
              </a:rPr>
              <a:t>1996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12848" y="2889504"/>
            <a:ext cx="85953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1300" b="0">
                <a:solidFill>
                  <a:srgbClr val="221E22"/>
                </a:solidFill>
                <a:latin typeface="PingFang SC"/>
              </a:rPr>
              <a:t>进入玉泉营葡萄酒厂，参与酿出宁夏第一瓶干红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41248" y="3218688"/>
            <a:ext cx="10509199" cy="6350"/>
          </a:xfrm>
          <a:prstGeom prst="rect">
            <a:avLst/>
          </a:prstGeom>
          <a:solidFill>
            <a:srgbClr val="CFC8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64992"/>
            <a:ext cx="10058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200" b="1">
                <a:solidFill>
                  <a:srgbClr val="BFB4A8"/>
                </a:solidFill>
                <a:latin typeface="Avenir Next"/>
              </a:rPr>
              <a:t>—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12848" y="3364992"/>
            <a:ext cx="85953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1300" b="0">
                <a:solidFill>
                  <a:srgbClr val="221E22"/>
                </a:solidFill>
                <a:latin typeface="PingFang SC"/>
              </a:rPr>
              <a:t>因经营不善退出，转投他业东山再起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41248" y="3694176"/>
            <a:ext cx="10509199" cy="6350"/>
          </a:xfrm>
          <a:prstGeom prst="rect">
            <a:avLst/>
          </a:prstGeom>
          <a:solidFill>
            <a:srgbClr val="CFC8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1248" y="3840480"/>
            <a:ext cx="10058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200" b="1">
                <a:solidFill>
                  <a:srgbClr val="BFB4A8"/>
                </a:solidFill>
                <a:latin typeface="Avenir Next"/>
              </a:rPr>
              <a:t>2001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12848" y="3840480"/>
            <a:ext cx="85953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1300" b="0">
                <a:solidFill>
                  <a:srgbClr val="221E22"/>
                </a:solidFill>
                <a:latin typeface="PingFang SC"/>
              </a:rPr>
              <a:t>与西夏王联合创办贺兰山特产开发公司，注册「贺」牌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41248" y="4169664"/>
            <a:ext cx="10509199" cy="6350"/>
          </a:xfrm>
          <a:prstGeom prst="rect">
            <a:avLst/>
          </a:prstGeom>
          <a:solidFill>
            <a:srgbClr val="CFC8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41248" y="4315968"/>
            <a:ext cx="10058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200" b="1">
                <a:solidFill>
                  <a:srgbClr val="BFB4A8"/>
                </a:solidFill>
                <a:latin typeface="Avenir Next"/>
              </a:rPr>
              <a:t>2005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212848" y="4315968"/>
            <a:ext cx="85953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1300" b="0">
                <a:solidFill>
                  <a:srgbClr val="221E22"/>
                </a:solidFill>
                <a:latin typeface="PingFang SC"/>
              </a:rPr>
              <a:t>因病二次离开酿酒业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41248" y="4645152"/>
            <a:ext cx="10509199" cy="6350"/>
          </a:xfrm>
          <a:prstGeom prst="rect">
            <a:avLst/>
          </a:prstGeom>
          <a:solidFill>
            <a:srgbClr val="CFC8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41248" y="4791456"/>
            <a:ext cx="10058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200" b="1">
                <a:solidFill>
                  <a:srgbClr val="BFB4A8"/>
                </a:solidFill>
                <a:latin typeface="Avenir Next"/>
              </a:rPr>
              <a:t>2008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212848" y="4791456"/>
            <a:ext cx="85953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1300" b="0">
                <a:solidFill>
                  <a:srgbClr val="221E22"/>
                </a:solidFill>
                <a:latin typeface="PingFang SC"/>
              </a:rPr>
              <a:t>身体好转，重回酒厂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41248" y="5120640"/>
            <a:ext cx="10509199" cy="6350"/>
          </a:xfrm>
          <a:prstGeom prst="rect">
            <a:avLst/>
          </a:prstGeom>
          <a:solidFill>
            <a:srgbClr val="CFC8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41248" y="5266944"/>
            <a:ext cx="10058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200" b="1">
                <a:solidFill>
                  <a:srgbClr val="BFB4A8"/>
                </a:solidFill>
                <a:latin typeface="Avenir Next"/>
              </a:rPr>
              <a:t>2011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212848" y="5266944"/>
            <a:ext cx="85953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1300" b="0">
                <a:solidFill>
                  <a:srgbClr val="221E22"/>
                </a:solidFill>
                <a:latin typeface="PingFang SC"/>
              </a:rPr>
              <a:t>创建阳阳国际酒庄，至今未再离开</a:t>
            </a:r>
          </a:p>
        </p:txBody>
      </p:sp>
      <p:sp>
        <p:nvSpPr>
          <p:cNvPr id="27" name="Rectangle 26"/>
          <p:cNvSpPr/>
          <p:nvPr/>
        </p:nvSpPr>
        <p:spPr>
          <a:xfrm>
            <a:off x="841248" y="5596128"/>
            <a:ext cx="10509199" cy="6350"/>
          </a:xfrm>
          <a:prstGeom prst="rect">
            <a:avLst/>
          </a:prstGeom>
          <a:solidFill>
            <a:srgbClr val="CFC8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841248" y="5797296"/>
            <a:ext cx="10509199" cy="7620"/>
          </a:xfrm>
          <a:prstGeom prst="rect">
            <a:avLst/>
          </a:prstGeom>
          <a:solidFill>
            <a:srgbClr val="CFC8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841248" y="5961888"/>
            <a:ext cx="1050919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950" b="0">
                <a:solidFill>
                  <a:srgbClr val="7C7080"/>
                </a:solidFill>
                <a:latin typeface="PingFang SC"/>
              </a:rPr>
              <a:t>「再离开酿酒这件事，就是我生命的尽头。」　—— 创始人 何宏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-quiet.png"/>
          <p:cNvPicPr>
            <a:picLocks noChangeAspect="1"/>
          </p:cNvPicPr>
          <p:nvPr/>
        </p:nvPicPr>
        <p:blipFill>
          <a:blip r:embed="rId2"/>
          <a:srcRect t="25" b="25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65760" y="365760"/>
            <a:ext cx="11460175" cy="6126480"/>
          </a:xfrm>
          <a:prstGeom prst="rect">
            <a:avLst/>
          </a:prstGeom>
          <a:noFill/>
          <a:ln w="9525">
            <a:solidFill>
              <a:srgbClr val="72606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8" y="658368"/>
            <a:ext cx="100584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900" b="1" spc="220">
                <a:solidFill>
                  <a:srgbClr val="BFB4A8"/>
                </a:solidFill>
                <a:latin typeface="PingFang SC"/>
              </a:rPr>
              <a:t>阳 阳</a:t>
            </a:r>
          </a:p>
        </p:txBody>
      </p:sp>
      <p:sp>
        <p:nvSpPr>
          <p:cNvPr id="5" name="Rectangle 4"/>
          <p:cNvSpPr/>
          <p:nvPr/>
        </p:nvSpPr>
        <p:spPr>
          <a:xfrm>
            <a:off x="1984248" y="749808"/>
            <a:ext cx="566928" cy="9525"/>
          </a:xfrm>
          <a:prstGeom prst="rect">
            <a:avLst/>
          </a:prstGeom>
          <a:solidFill>
            <a:srgbClr val="72606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15767" y="658368"/>
            <a:ext cx="5486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850" b="0" spc="160">
                <a:solidFill>
                  <a:srgbClr val="BFB4A8"/>
                </a:solidFill>
                <a:latin typeface="PingFang SC"/>
              </a:rPr>
              <a:t>一章 · 品牌内核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36047" y="6071616"/>
            <a:ext cx="914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60000"/>
              </a:lnSpc>
            </a:pPr>
            <a:r>
              <a:rPr sz="850" b="0">
                <a:solidFill>
                  <a:srgbClr val="BFB4A8"/>
                </a:solidFill>
                <a:latin typeface="Avenir Next"/>
              </a:rPr>
              <a:t>06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1248" y="1298448"/>
            <a:ext cx="10509199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5000"/>
              </a:lnSpc>
            </a:pPr>
            <a:r>
              <a:rPr sz="3000" b="1">
                <a:solidFill>
                  <a:srgbClr val="BFB4A8"/>
                </a:solidFill>
                <a:latin typeface="PingFang SC"/>
              </a:rPr>
              <a:t>贺</a:t>
            </a:r>
            <a:r>
              <a:rPr sz="3000" b="1">
                <a:solidFill>
                  <a:srgbClr val="E9E5DA"/>
                </a:solidFill>
                <a:latin typeface="PingFang SC"/>
              </a:rPr>
              <a:t>　＝　力　＋　口　＋　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1248" y="2121408"/>
            <a:ext cx="877824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75000"/>
              </a:lnSpc>
            </a:pPr>
            <a:r>
              <a:rPr sz="1400" b="0">
                <a:solidFill>
                  <a:srgbClr val="B3A7B2"/>
                </a:solidFill>
                <a:latin typeface="PingFang SC"/>
              </a:rPr>
              <a:t>商标「贺」被拆成三个部件，交给三代人。</a:t>
            </a:r>
          </a:p>
        </p:txBody>
      </p:sp>
      <p:sp>
        <p:nvSpPr>
          <p:cNvPr id="10" name="Rectangle 9"/>
          <p:cNvSpPr/>
          <p:nvPr/>
        </p:nvSpPr>
        <p:spPr>
          <a:xfrm>
            <a:off x="841248" y="3063240"/>
            <a:ext cx="420624" cy="20320"/>
          </a:xfrm>
          <a:prstGeom prst="rect">
            <a:avLst/>
          </a:prstGeom>
          <a:solidFill>
            <a:srgbClr val="BF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41248" y="3246120"/>
            <a:ext cx="3198266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950" b="1" spc="140">
                <a:solidFill>
                  <a:srgbClr val="BFB4A8"/>
                </a:solidFill>
                <a:latin typeface="PingFang SC"/>
              </a:rPr>
              <a:t>第 一 代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1248" y="3538728"/>
            <a:ext cx="3198266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600" b="1">
                <a:solidFill>
                  <a:srgbClr val="E9E5DA"/>
                </a:solidFill>
                <a:latin typeface="PingFang SC"/>
              </a:rPr>
              <a:t>力 · 出力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1248" y="4032504"/>
            <a:ext cx="3198266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70000"/>
              </a:lnSpc>
            </a:pPr>
            <a:r>
              <a:rPr sz="1100" b="0">
                <a:solidFill>
                  <a:srgbClr val="B3A7B2"/>
                </a:solidFill>
                <a:latin typeface="PingFang SC"/>
              </a:rPr>
              <a:t>开荒、种树、把第一瓶酒酿出来。</a:t>
            </a:r>
          </a:p>
          <a:p>
            <a:pPr algn="l">
              <a:lnSpc>
                <a:spcPct val="170000"/>
              </a:lnSpc>
            </a:pPr>
            <a:r>
              <a:rPr sz="1100" b="0">
                <a:solidFill>
                  <a:srgbClr val="B3A7B2"/>
                </a:solidFill>
                <a:latin typeface="PingFang SC"/>
              </a:rPr>
              <a:t>苦活、脏活、看不见回报的活。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496714" y="3063240"/>
            <a:ext cx="420624" cy="20320"/>
          </a:xfrm>
          <a:prstGeom prst="rect">
            <a:avLst/>
          </a:prstGeom>
          <a:solidFill>
            <a:srgbClr val="BF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496714" y="3246120"/>
            <a:ext cx="3198266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950" b="1" spc="140">
                <a:solidFill>
                  <a:srgbClr val="BFB4A8"/>
                </a:solidFill>
                <a:latin typeface="PingFang SC"/>
              </a:rPr>
              <a:t>第 二 代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96714" y="3538728"/>
            <a:ext cx="3198266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600" b="1">
                <a:solidFill>
                  <a:srgbClr val="E9E5DA"/>
                </a:solidFill>
                <a:latin typeface="PingFang SC"/>
              </a:rPr>
              <a:t>口 · 立信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96714" y="4032504"/>
            <a:ext cx="3198266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70000"/>
              </a:lnSpc>
            </a:pPr>
            <a:r>
              <a:rPr sz="1100" b="0">
                <a:solidFill>
                  <a:srgbClr val="B3A7B2"/>
                </a:solidFill>
                <a:latin typeface="PingFang SC"/>
              </a:rPr>
              <a:t>做品质、做口碑，</a:t>
            </a:r>
          </a:p>
          <a:p>
            <a:pPr algn="l">
              <a:lnSpc>
                <a:spcPct val="170000"/>
              </a:lnSpc>
            </a:pPr>
            <a:r>
              <a:rPr sz="1100" b="0">
                <a:solidFill>
                  <a:srgbClr val="B3A7B2"/>
                </a:solidFill>
                <a:latin typeface="PingFang SC"/>
              </a:rPr>
              <a:t>让喝过的人愿意告诉下一个人。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152180" y="3063240"/>
            <a:ext cx="420624" cy="20320"/>
          </a:xfrm>
          <a:prstGeom prst="rect">
            <a:avLst/>
          </a:prstGeom>
          <a:solidFill>
            <a:srgbClr val="BF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152180" y="3246120"/>
            <a:ext cx="3198266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950" b="1" spc="140">
                <a:solidFill>
                  <a:srgbClr val="BFB4A8"/>
                </a:solidFill>
                <a:latin typeface="PingFang SC"/>
              </a:rPr>
              <a:t>第 三 代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152180" y="3538728"/>
            <a:ext cx="3198266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600" b="1">
                <a:solidFill>
                  <a:srgbClr val="E9E5DA"/>
                </a:solidFill>
                <a:latin typeface="PingFang SC"/>
              </a:rPr>
              <a:t>贝 · 收获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152180" y="4032504"/>
            <a:ext cx="3198266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70000"/>
              </a:lnSpc>
            </a:pPr>
            <a:r>
              <a:rPr sz="1100" b="0">
                <a:solidFill>
                  <a:srgbClr val="B3A7B2"/>
                </a:solidFill>
                <a:latin typeface="PingFang SC"/>
              </a:rPr>
              <a:t>前两代守住了，</a:t>
            </a:r>
          </a:p>
          <a:p>
            <a:pPr algn="l">
              <a:lnSpc>
                <a:spcPct val="170000"/>
              </a:lnSpc>
            </a:pPr>
            <a:r>
              <a:rPr sz="1100" b="0">
                <a:solidFill>
                  <a:srgbClr val="B3A7B2"/>
                </a:solidFill>
                <a:latin typeface="PingFang SC"/>
              </a:rPr>
              <a:t>第三代才配拿到。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41248" y="5797296"/>
            <a:ext cx="10509199" cy="7620"/>
          </a:xfrm>
          <a:prstGeom prst="rect">
            <a:avLst/>
          </a:prstGeom>
          <a:solidFill>
            <a:srgbClr val="72606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41248" y="5961888"/>
            <a:ext cx="1050919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950" b="0">
                <a:solidFill>
                  <a:srgbClr val="B3A7B2"/>
                </a:solidFill>
                <a:latin typeface="PingFang SC"/>
              </a:rPr>
              <a:t>一个字，一座山，三代人。　One Character. One Mountain. Three Generations.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-light.png"/>
          <p:cNvPicPr>
            <a:picLocks noChangeAspect="1"/>
          </p:cNvPicPr>
          <p:nvPr/>
        </p:nvPicPr>
        <p:blipFill>
          <a:blip r:embed="rId2"/>
          <a:srcRect t="25" b="25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65760" y="365760"/>
            <a:ext cx="11460175" cy="6126480"/>
          </a:xfrm>
          <a:prstGeom prst="rect">
            <a:avLst/>
          </a:prstGeom>
          <a:noFill/>
          <a:ln w="9525">
            <a:solidFill>
              <a:srgbClr val="CFC8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8" y="658368"/>
            <a:ext cx="100584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900" b="1" spc="220">
                <a:solidFill>
                  <a:srgbClr val="BFB4A8"/>
                </a:solidFill>
                <a:latin typeface="PingFang SC"/>
              </a:rPr>
              <a:t>阳 阳</a:t>
            </a:r>
          </a:p>
        </p:txBody>
      </p:sp>
      <p:sp>
        <p:nvSpPr>
          <p:cNvPr id="5" name="Rectangle 4"/>
          <p:cNvSpPr/>
          <p:nvPr/>
        </p:nvSpPr>
        <p:spPr>
          <a:xfrm>
            <a:off x="1984248" y="749808"/>
            <a:ext cx="566928" cy="9525"/>
          </a:xfrm>
          <a:prstGeom prst="rect">
            <a:avLst/>
          </a:prstGeom>
          <a:solidFill>
            <a:srgbClr val="CFC8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15767" y="658368"/>
            <a:ext cx="5486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850" b="0" spc="160">
                <a:solidFill>
                  <a:srgbClr val="7C7080"/>
                </a:solidFill>
                <a:latin typeface="PingFang SC"/>
              </a:rPr>
              <a:t>一章 · 名字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36047" y="6071616"/>
            <a:ext cx="914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60000"/>
              </a:lnSpc>
            </a:pPr>
            <a:r>
              <a:rPr sz="850" b="0">
                <a:solidFill>
                  <a:srgbClr val="7C7080"/>
                </a:solidFill>
                <a:latin typeface="Avenir Next"/>
              </a:rPr>
              <a:t>07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1248" y="1298448"/>
            <a:ext cx="10509199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5000"/>
              </a:lnSpc>
            </a:pPr>
            <a:r>
              <a:rPr sz="3000" b="1">
                <a:solidFill>
                  <a:srgbClr val="6F7F5E"/>
                </a:solidFill>
                <a:latin typeface="PingFang SC"/>
              </a:rPr>
              <a:t>「阳阳」</a:t>
            </a:r>
            <a:r>
              <a:rPr sz="3000" b="1">
                <a:solidFill>
                  <a:srgbClr val="221E22"/>
                </a:solidFill>
                <a:latin typeface="PingFang SC"/>
              </a:rPr>
              <a:t>是女儿的名字</a:t>
            </a:r>
          </a:p>
        </p:txBody>
      </p:sp>
      <p:pic>
        <p:nvPicPr>
          <p:cNvPr id="9" name="Picture 8" descr="g_s03_3.jpg"/>
          <p:cNvPicPr>
            <a:picLocks noChangeAspect="1"/>
          </p:cNvPicPr>
          <p:nvPr/>
        </p:nvPicPr>
        <p:blipFill>
          <a:blip r:embed="rId3"/>
          <a:srcRect t="861" b="861"/>
          <a:stretch>
            <a:fillRect/>
          </a:stretch>
        </p:blipFill>
        <p:spPr>
          <a:xfrm>
            <a:off x="841248" y="2286000"/>
            <a:ext cx="5120640" cy="329184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236208" y="2377440"/>
            <a:ext cx="4754880" cy="3108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90000"/>
              </a:lnSpc>
            </a:pPr>
            <a:r>
              <a:rPr sz="1350" b="0">
                <a:solidFill>
                  <a:srgbClr val="221E22"/>
                </a:solidFill>
                <a:latin typeface="PingFang SC"/>
              </a:rPr>
              <a:t>与许多偏西化的酒庄名字不同，</a:t>
            </a:r>
          </a:p>
          <a:p>
            <a:pPr algn="l">
              <a:lnSpc>
                <a:spcPct val="190000"/>
              </a:lnSpc>
            </a:pPr>
            <a:r>
              <a:rPr sz="1350" b="0">
                <a:solidFill>
                  <a:srgbClr val="221E22"/>
                </a:solidFill>
                <a:latin typeface="PingFang SC"/>
              </a:rPr>
              <a:t>「阳阳」直接取自创始人女儿何阳阳的名字。</a:t>
            </a:r>
          </a:p>
          <a:p>
            <a:pPr algn="l">
              <a:lnSpc>
                <a:spcPct val="190000"/>
              </a:lnSpc>
            </a:pPr>
            <a:r>
              <a:rPr sz="1350" b="0">
                <a:solidFill>
                  <a:srgbClr val="221E22"/>
                </a:solidFill>
                <a:latin typeface="PingFang SC"/>
              </a:rPr>
              <a:t/>
            </a:r>
          </a:p>
          <a:p>
            <a:pPr algn="l">
              <a:lnSpc>
                <a:spcPct val="190000"/>
              </a:lnSpc>
            </a:pPr>
            <a:r>
              <a:rPr sz="1350" b="0">
                <a:solidFill>
                  <a:srgbClr val="221E22"/>
                </a:solidFill>
                <a:latin typeface="PingFang SC"/>
              </a:rPr>
              <a:t>他希望喝到这酒的人，觉得亲切、温暖。</a:t>
            </a:r>
          </a:p>
          <a:p>
            <a:pPr algn="l">
              <a:lnSpc>
                <a:spcPct val="190000"/>
              </a:lnSpc>
            </a:pPr>
            <a:r>
              <a:rPr sz="1350" b="0">
                <a:solidFill>
                  <a:srgbClr val="221E22"/>
                </a:solidFill>
                <a:latin typeface="PingFang SC"/>
              </a:rPr>
              <a:t/>
            </a:r>
          </a:p>
          <a:p>
            <a:pPr algn="l">
              <a:lnSpc>
                <a:spcPct val="190000"/>
              </a:lnSpc>
            </a:pPr>
            <a:r>
              <a:rPr sz="1350" b="0">
                <a:solidFill>
                  <a:srgbClr val="221E22"/>
                </a:solidFill>
                <a:latin typeface="PingFang SC"/>
              </a:rPr>
              <a:t>今天，何阳阳担任公司总经理。</a:t>
            </a:r>
          </a:p>
          <a:p>
            <a:pPr algn="l">
              <a:lnSpc>
                <a:spcPct val="190000"/>
              </a:lnSpc>
            </a:pPr>
            <a:r>
              <a:rPr sz="1350" b="0">
                <a:solidFill>
                  <a:srgbClr val="221E22"/>
                </a:solidFill>
                <a:latin typeface="PingFang SC"/>
              </a:rPr>
              <a:t>品牌名、创始人的女儿、现任掌门人，是同一个人。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41248" y="5797296"/>
            <a:ext cx="10509199" cy="7620"/>
          </a:xfrm>
          <a:prstGeom prst="rect">
            <a:avLst/>
          </a:prstGeom>
          <a:solidFill>
            <a:srgbClr val="CFC8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5961888"/>
            <a:ext cx="1050919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950" b="0">
                <a:solidFill>
                  <a:srgbClr val="7C7080"/>
                </a:solidFill>
                <a:latin typeface="PingFang SC"/>
              </a:rPr>
              <a:t>酒庄名取自家人之名，在中国精品酒庄中并不多见。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-quiet.png"/>
          <p:cNvPicPr>
            <a:picLocks noChangeAspect="1"/>
          </p:cNvPicPr>
          <p:nvPr/>
        </p:nvPicPr>
        <p:blipFill>
          <a:blip r:embed="rId2"/>
          <a:srcRect t="25" b="25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g-accent.png"/>
          <p:cNvPicPr>
            <a:picLocks noChangeAspect="1"/>
          </p:cNvPicPr>
          <p:nvPr/>
        </p:nvPicPr>
        <p:blipFill>
          <a:blip r:embed="rId3"/>
          <a:srcRect l="30001" r="30001"/>
          <a:stretch>
            <a:fillRect/>
          </a:stretch>
        </p:blipFill>
        <p:spPr>
          <a:xfrm>
            <a:off x="7315017" y="0"/>
            <a:ext cx="4876678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65760" y="365760"/>
            <a:ext cx="11460175" cy="6126480"/>
          </a:xfrm>
          <a:prstGeom prst="rect">
            <a:avLst/>
          </a:prstGeom>
          <a:noFill/>
          <a:ln w="9525">
            <a:solidFill>
              <a:srgbClr val="72606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41248" y="658368"/>
            <a:ext cx="100584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900" b="1" spc="220">
                <a:solidFill>
                  <a:srgbClr val="BFB4A8"/>
                </a:solidFill>
                <a:latin typeface="PingFang SC"/>
              </a:rPr>
              <a:t>阳 阳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55887" y="2697480"/>
            <a:ext cx="2194560" cy="12801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7600" b="1">
                <a:solidFill>
                  <a:srgbClr val="72606D"/>
                </a:solidFill>
                <a:latin typeface="Avenir Next"/>
              </a:rPr>
              <a:t>02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8" y="2889504"/>
            <a:ext cx="8229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900" b="0" spc="180">
                <a:solidFill>
                  <a:srgbClr val="BFB4A8"/>
                </a:solidFill>
                <a:latin typeface="Avenir Next"/>
              </a:rPr>
              <a:t>TERROIR &amp; ESTATE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1248" y="3255264"/>
            <a:ext cx="822960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00" b="1">
                <a:solidFill>
                  <a:srgbClr val="E9E5DA"/>
                </a:solidFill>
                <a:latin typeface="PingFang SC"/>
              </a:rPr>
              <a:t>产区与酒庄</a:t>
            </a:r>
          </a:p>
        </p:txBody>
      </p:sp>
      <p:sp>
        <p:nvSpPr>
          <p:cNvPr id="9" name="Rectangle 8"/>
          <p:cNvSpPr/>
          <p:nvPr/>
        </p:nvSpPr>
        <p:spPr>
          <a:xfrm>
            <a:off x="841248" y="4315968"/>
            <a:ext cx="566928" cy="20320"/>
          </a:xfrm>
          <a:prstGeom prst="rect">
            <a:avLst/>
          </a:prstGeom>
          <a:solidFill>
            <a:srgbClr val="BF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45720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70000"/>
              </a:lnSpc>
            </a:pPr>
            <a:r>
              <a:rPr sz="1300" b="0">
                <a:solidFill>
                  <a:srgbClr val="B3A7B2"/>
                </a:solidFill>
                <a:latin typeface="PingFang SC"/>
              </a:rPr>
              <a:t>风土 · 种植 · 酿造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-light.png"/>
          <p:cNvPicPr>
            <a:picLocks noChangeAspect="1"/>
          </p:cNvPicPr>
          <p:nvPr/>
        </p:nvPicPr>
        <p:blipFill>
          <a:blip r:embed="rId2"/>
          <a:srcRect t="25" b="25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65760" y="365760"/>
            <a:ext cx="11460175" cy="6126480"/>
          </a:xfrm>
          <a:prstGeom prst="rect">
            <a:avLst/>
          </a:prstGeom>
          <a:noFill/>
          <a:ln w="9525">
            <a:solidFill>
              <a:srgbClr val="CFC8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8" y="658368"/>
            <a:ext cx="100584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900" b="1" spc="220">
                <a:solidFill>
                  <a:srgbClr val="BFB4A8"/>
                </a:solidFill>
                <a:latin typeface="PingFang SC"/>
              </a:rPr>
              <a:t>阳 阳</a:t>
            </a:r>
          </a:p>
        </p:txBody>
      </p:sp>
      <p:sp>
        <p:nvSpPr>
          <p:cNvPr id="5" name="Rectangle 4"/>
          <p:cNvSpPr/>
          <p:nvPr/>
        </p:nvSpPr>
        <p:spPr>
          <a:xfrm>
            <a:off x="1984248" y="749808"/>
            <a:ext cx="566928" cy="9525"/>
          </a:xfrm>
          <a:prstGeom prst="rect">
            <a:avLst/>
          </a:prstGeom>
          <a:solidFill>
            <a:srgbClr val="CFC8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15767" y="658368"/>
            <a:ext cx="5486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850" b="0" spc="160">
                <a:solidFill>
                  <a:srgbClr val="7C7080"/>
                </a:solidFill>
                <a:latin typeface="PingFang SC"/>
              </a:rPr>
              <a:t>二章 · 风土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36047" y="6071616"/>
            <a:ext cx="914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60000"/>
              </a:lnSpc>
            </a:pPr>
            <a:r>
              <a:rPr sz="850" b="0">
                <a:solidFill>
                  <a:srgbClr val="7C7080"/>
                </a:solidFill>
                <a:latin typeface="Avenir Next"/>
              </a:rPr>
              <a:t>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1248" y="1298448"/>
            <a:ext cx="10509199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5000"/>
              </a:lnSpc>
            </a:pPr>
            <a:r>
              <a:rPr sz="3000" b="1">
                <a:solidFill>
                  <a:srgbClr val="221E22"/>
                </a:solidFill>
                <a:latin typeface="PingFang SC"/>
              </a:rPr>
              <a:t>北纬 38 度 · </a:t>
            </a:r>
            <a:r>
              <a:rPr sz="3000" b="1">
                <a:solidFill>
                  <a:srgbClr val="6F7F5E"/>
                </a:solidFill>
                <a:latin typeface="PingFang SC"/>
              </a:rPr>
              <a:t>黄金种植带</a:t>
            </a:r>
          </a:p>
        </p:txBody>
      </p:sp>
      <p:pic>
        <p:nvPicPr>
          <p:cNvPr id="9" name="Picture 8" descr="hd_helan.jpg"/>
          <p:cNvPicPr>
            <a:picLocks noChangeAspect="1"/>
          </p:cNvPicPr>
          <p:nvPr/>
        </p:nvPicPr>
        <p:blipFill>
          <a:blip r:embed="rId3"/>
          <a:srcRect l="7802" r="7802"/>
          <a:stretch>
            <a:fillRect/>
          </a:stretch>
        </p:blipFill>
        <p:spPr>
          <a:xfrm>
            <a:off x="6236208" y="2286000"/>
            <a:ext cx="5120640" cy="329184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41248" y="2377440"/>
            <a:ext cx="47548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450" b="1">
                <a:solidFill>
                  <a:srgbClr val="221E22"/>
                </a:solidFill>
                <a:latin typeface="PingFang SC"/>
              </a:rPr>
              <a:t>北纬 37°43′–39°23′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1248" y="2688336"/>
            <a:ext cx="47548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1100" b="0">
                <a:solidFill>
                  <a:srgbClr val="7C7080"/>
                </a:solidFill>
                <a:latin typeface="PingFang SC"/>
              </a:rPr>
              <a:t>与波尔多同处黄金种植带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1248" y="3218688"/>
            <a:ext cx="47548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450" b="1">
                <a:solidFill>
                  <a:srgbClr val="221E22"/>
                </a:solidFill>
                <a:latin typeface="PingFang SC"/>
              </a:rPr>
              <a:t>年日照约 3000 小时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1248" y="3529584"/>
            <a:ext cx="47548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1100" b="0">
                <a:solidFill>
                  <a:srgbClr val="7C7080"/>
                </a:solidFill>
                <a:latin typeface="PingFang SC"/>
              </a:rPr>
              <a:t>昼夜温差 20℃ 以上，酚类物质积累充分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1248" y="4059936"/>
            <a:ext cx="47548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450" b="1">
                <a:solidFill>
                  <a:srgbClr val="221E22"/>
                </a:solidFill>
                <a:latin typeface="PingFang SC"/>
              </a:rPr>
              <a:t>年降水量约 200 毫米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41248" y="4370832"/>
            <a:ext cx="47548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1100" b="0">
                <a:solidFill>
                  <a:srgbClr val="7C7080"/>
                </a:solidFill>
                <a:latin typeface="PingFang SC"/>
              </a:rPr>
              <a:t>干燥少雨，病虫害少，可少用或不用农药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41248" y="4901184"/>
            <a:ext cx="47548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450" b="1">
                <a:solidFill>
                  <a:srgbClr val="221E22"/>
                </a:solidFill>
                <a:latin typeface="PingFang SC"/>
              </a:rPr>
              <a:t>砂砾淡灰钙土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41248" y="5212080"/>
            <a:ext cx="47548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1100" b="0">
                <a:solidFill>
                  <a:srgbClr val="7C7080"/>
                </a:solidFill>
                <a:latin typeface="PingFang SC"/>
              </a:rPr>
              <a:t>透气排水良好，弱碱性，富钾钙与矿物元素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41248" y="5797296"/>
            <a:ext cx="10509199" cy="7620"/>
          </a:xfrm>
          <a:prstGeom prst="rect">
            <a:avLst/>
          </a:prstGeom>
          <a:solidFill>
            <a:srgbClr val="CFC8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41248" y="5961888"/>
            <a:ext cx="1050919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950" b="0">
                <a:solidFill>
                  <a:srgbClr val="7C7080"/>
                </a:solidFill>
                <a:latin typeface="PingFang SC"/>
              </a:rPr>
              <a:t>贺兰山东麓葡萄酒为国家地理标志保护产品；产区已收录于《世界葡萄酒地图》第七版。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