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45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286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logo-shish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502920"/>
            <a:ext cx="1371600" cy="1371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1520" y="2651760"/>
            <a:ext cx="1069848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5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遇见数昌（贵州）· 落地招商材料 · V1.0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3108960"/>
            <a:ext cx="10698480" cy="1463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6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遇见空间 · 落地招商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475488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30000"/>
              </a:lnSpc>
              <a:spcAft>
                <a:spcPts val="600"/>
              </a:spcAft>
            </a:pPr>
            <a:r>
              <a:rPr sz="2000" b="0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万家灯火 · 一家社区店，一份家人的生意（门店 + 线上商城）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5806440"/>
            <a:ext cx="1069848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EEDDC8"/>
                </a:solidFill>
                <a:latin typeface="Microsoft YaHei"/>
                <a:ea typeface="Microsoft YaHei"/>
                <a:cs typeface="Microsoft YaHei"/>
              </a:rPr>
              <a:t>内部招商材料 · 仅供意向合伙人沟通使用 · 川川 OPC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03 · 股权打法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样板店股权打法 ★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1920240"/>
            <a:ext cx="576072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100"/>
              </a:spcAft>
            </a:pPr>
            <a:r>
              <a:rPr sz="16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6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65 份 LP · 2000 元/份</a:t>
            </a:r>
            <a:r>
              <a:rPr sz="14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每份=1% 分红权 + 权益包</a:t>
            </a:r>
          </a:p>
          <a:p>
            <a:pPr>
              <a:lnSpc>
                <a:spcPct val="120000"/>
              </a:lnSpc>
              <a:spcAft>
                <a:spcPts val="1100"/>
              </a:spcAft>
            </a:pPr>
            <a:r>
              <a:rPr sz="16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6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双层 LP 结构</a:t>
            </a:r>
            <a:r>
              <a:rPr sz="14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每层 50 人 + 1 GP，合规设计</a:t>
            </a:r>
          </a:p>
          <a:p>
            <a:pPr>
              <a:lnSpc>
                <a:spcPct val="120000"/>
              </a:lnSpc>
              <a:spcAft>
                <a:spcPts val="1100"/>
              </a:spcAft>
            </a:pPr>
            <a:r>
              <a:rPr sz="16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6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点灯墙身份可视化</a:t>
            </a:r>
            <a:r>
              <a:rPr sz="14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出资即点灯，家人身份看得见</a:t>
            </a:r>
          </a:p>
          <a:p>
            <a:pPr>
              <a:lnSpc>
                <a:spcPct val="120000"/>
              </a:lnSpc>
              <a:spcAft>
                <a:spcPts val="1100"/>
              </a:spcAft>
            </a:pPr>
            <a:r>
              <a:rPr sz="16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6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股东=家人=社群</a:t>
            </a:r>
            <a:r>
              <a:rPr sz="14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从消费者到经营者到股东，一条升级路</a:t>
            </a:r>
          </a:p>
          <a:p>
            <a:pPr>
              <a:lnSpc>
                <a:spcPct val="120000"/>
              </a:lnSpc>
              <a:spcAft>
                <a:spcPts val="1100"/>
              </a:spcAft>
            </a:pPr>
            <a:r>
              <a:rPr sz="16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6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透明公示</a:t>
            </a:r>
            <a:r>
              <a:rPr sz="14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账目公开、数据可查，不做固定回报承诺</a:t>
            </a:r>
          </a:p>
        </p:txBody>
      </p:sp>
      <p:sp>
        <p:nvSpPr>
          <p:cNvPr id="8" name="Rectangle 7"/>
          <p:cNvSpPr/>
          <p:nvPr/>
        </p:nvSpPr>
        <p:spPr>
          <a:xfrm>
            <a:off x="6720840" y="1920240"/>
            <a:ext cx="4754880" cy="35661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mt-01-car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2179320"/>
            <a:ext cx="4572000" cy="3048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回报率高，对外务必谨慎——统一口径「透明公示、数据可查」，合规红线见质询报告。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03 · 投资回报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投资回报 · 四档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199" cy="2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7712"/>
                <a:gridCol w="3237978"/>
                <a:gridCol w="5298509"/>
              </a:tblGrid>
              <a:tr h="544982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投资档位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角色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回报（示意·待测算）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2000 元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单店 LP·社区股东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案例年分红约 6 万 · 1% 分红权+权益包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 万元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多份 LP / 骨干股东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约 5 份权重 · 按份加权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20 万元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区县级事业部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区县分润+门店网络 · 区县内商家 10%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50 万元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省级投资方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省级股权分红 · 每省最多一个名额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市级一城一个、省级一省一个；0-1 阶段灵活，成熟后按业绩升级。详见利润测算 PPT④。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PART 04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怎么参与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297680"/>
            <a:ext cx="10515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700" b="0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不用先租店，先做链接和 BD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04 · 怎么参与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怎么参与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965960"/>
            <a:ext cx="106070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先做三件事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本区县找点位、找供应链、找周围人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不用先租店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先做链接和 BD，跑通再落店，降风险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门店尺寸灵活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60-100㎡ 基础版 + 200-300㎡ 升级版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因城施策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大城市开小店密网络、小城市开大店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参与门槛低、启动轻——先把人和货的链接建起来，是最稳的第一步。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04 · 怎么参与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线上商城招商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965960"/>
            <a:ext cx="106070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亿众联商城·六收入版块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门店流量转线上，收益多元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消费宝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消费即积累，权益可增值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门店流量转线上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线下锁客 → 私域 → 归集省级 → 转线上商城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数改周边商家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一码一让利，数字资产越滚越厚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04 · 怎么参与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合规与透明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7240" y="1965960"/>
            <a:ext cx="106070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每店一节点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独立核算，责任清晰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律师 + 财务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法务风控与账务双保险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账目公开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数据可查、透明公示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8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8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资金专款专用</a:t>
            </a:r>
            <a:r>
              <a:rPr sz="16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出资安全、用途可追溯</a:t>
            </a:r>
          </a:p>
        </p:txBody>
      </p:sp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不做固定回报承诺；一切以「透明、合规、可查」为底线（见质询报告合规红线）。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45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011680"/>
            <a:ext cx="10698480" cy="10972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38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先行先试，做万家灯火的第一批点灯人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3566160"/>
            <a:ext cx="1042416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9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900" b="1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短期贵州 + 广东，长期集团化多省、反哺安徽愿景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9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900" b="1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现在参与=拿先行先试名额、拿最优 0-1 扶持政策</a:t>
            </a:r>
          </a:p>
          <a:p>
            <a:pPr>
              <a:lnSpc>
                <a:spcPct val="120000"/>
              </a:lnSpc>
              <a:spcAft>
                <a:spcPts val="1300"/>
              </a:spcAft>
            </a:pPr>
            <a:r>
              <a:rPr sz="19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900" b="1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这份 PPT 讲格局，配套 BD 体系讲话术（话术/5A/证据链/评分卡/沙龙 SOP）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5806440"/>
            <a:ext cx="1069848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EEDDC8"/>
                </a:solidFill>
                <a:latin typeface="Microsoft YaHei"/>
                <a:ea typeface="Microsoft YaHei"/>
                <a:cs typeface="Microsoft YaHei"/>
              </a:rPr>
              <a:t>遇见空间 · 落地招商 V1.0 · 内部材料 · 川川 OPC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PART 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门店是什么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297680"/>
            <a:ext cx="10515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700" b="0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社区最后一公里的家门口好店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01 · 门店是什么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门店是什么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1920240"/>
            <a:ext cx="576072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100"/>
              </a:spcAft>
            </a:pPr>
            <a:r>
              <a:rPr sz="16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6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社区最后一公里</a:t>
            </a:r>
            <a:r>
              <a:rPr sz="14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开在家门口，步行可达的邻里好店</a:t>
            </a:r>
          </a:p>
          <a:p>
            <a:pPr>
              <a:lnSpc>
                <a:spcPct val="120000"/>
              </a:lnSpc>
              <a:spcAft>
                <a:spcPts val="1100"/>
              </a:spcAft>
            </a:pPr>
            <a:r>
              <a:rPr sz="16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6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亲民且高端</a:t>
            </a:r>
            <a:r>
              <a:rPr sz="14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不做杂货店——好物精选、体验为先</a:t>
            </a:r>
          </a:p>
          <a:p>
            <a:pPr>
              <a:lnSpc>
                <a:spcPct val="120000"/>
              </a:lnSpc>
              <a:spcAft>
                <a:spcPts val="1100"/>
              </a:spcAft>
            </a:pPr>
            <a:r>
              <a:rPr sz="16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6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一杯水待客的社区客厅</a:t>
            </a:r>
            <a:r>
              <a:rPr sz="14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进来能坐、能聊、能被照顾</a:t>
            </a:r>
          </a:p>
          <a:p>
            <a:pPr>
              <a:lnSpc>
                <a:spcPct val="120000"/>
              </a:lnSpc>
              <a:spcAft>
                <a:spcPts val="1100"/>
              </a:spcAft>
            </a:pPr>
            <a:r>
              <a:rPr sz="16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6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面向 40-60 岁女主人</a:t>
            </a:r>
            <a:r>
              <a:rPr sz="14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主打「回家的感觉」，家人文化贯穿</a:t>
            </a:r>
          </a:p>
          <a:p>
            <a:pPr>
              <a:lnSpc>
                <a:spcPct val="120000"/>
              </a:lnSpc>
              <a:spcAft>
                <a:spcPts val="1100"/>
              </a:spcAft>
            </a:pPr>
            <a:r>
              <a:rPr sz="1600" b="1">
                <a:solidFill>
                  <a:srgbClr val="C75B39"/>
                </a:solidFill>
                <a:latin typeface="Microsoft YaHei"/>
                <a:ea typeface="Microsoft YaHei"/>
                <a:cs typeface="Microsoft YaHei"/>
              </a:rPr>
              <a:t>●  </a:t>
            </a:r>
            <a:r>
              <a:rPr sz="1600" b="1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40-100㎡ 可复制</a:t>
            </a:r>
            <a:r>
              <a:rPr sz="1400" b="0">
                <a:solidFill>
                  <a:srgbClr val="8A7463"/>
                </a:solidFill>
                <a:latin typeface="Microsoft YaHei"/>
                <a:ea typeface="Microsoft YaHei"/>
                <a:cs typeface="Microsoft YaHei"/>
              </a:rPr>
              <a:t>  标准化模型，一店一节点，快速铺开</a:t>
            </a:r>
          </a:p>
        </p:txBody>
      </p:sp>
      <p:sp>
        <p:nvSpPr>
          <p:cNvPr id="8" name="Rectangle 7"/>
          <p:cNvSpPr/>
          <p:nvPr/>
        </p:nvSpPr>
        <p:spPr>
          <a:xfrm>
            <a:off x="6720840" y="1920240"/>
            <a:ext cx="4754880" cy="35661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9" name="Picture 8" descr="sp-02-w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2280" y="2179320"/>
            <a:ext cx="4572000" cy="3048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一句话——不是又一家便利店，是社区里「有温度、可信任」的家门口空间。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01 · VI 实景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门店样子 · 门头实景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731520" y="1874519"/>
            <a:ext cx="10744200" cy="397763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storefront-shish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1839" y="1993392"/>
            <a:ext cx="5623559" cy="374903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31520" y="5943600"/>
            <a:ext cx="107442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sz="15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柿柿红「万家灯火」门头 · 拱门+暖光+落地灯笼，沿街就有回家的温度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01 · VI 实景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门店样子 · 点灯墙与物料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731520" y="1920240"/>
            <a:ext cx="5257800" cy="41148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sp-06-lightwal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248" y="2113788"/>
            <a:ext cx="5029200" cy="33528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31520" y="5623560"/>
            <a:ext cx="5257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sz="14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点灯墙 · 家人身份可视化</a:t>
            </a:r>
          </a:p>
        </p:txBody>
      </p:sp>
      <p:sp>
        <p:nvSpPr>
          <p:cNvPr id="10" name="Rectangle 9"/>
          <p:cNvSpPr/>
          <p:nvPr/>
        </p:nvSpPr>
        <p:spPr>
          <a:xfrm>
            <a:off x="6263640" y="1920240"/>
            <a:ext cx="5257800" cy="41148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1" name="Picture 10" descr="vi2-06-app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3368" y="2113788"/>
            <a:ext cx="5029200" cy="33528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263640" y="5623560"/>
            <a:ext cx="5257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>
              <a:lnSpc>
                <a:spcPct val="115000"/>
              </a:lnSpc>
              <a:spcAft>
                <a:spcPts val="600"/>
              </a:spcAft>
            </a:pPr>
            <a:r>
              <a:rPr sz="14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品牌物料 · 袋/杯/水/罐一整套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PART 02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门店怎么赚钱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297680"/>
            <a:ext cx="10515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700" b="0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四层货盘 + 数字资产真利润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02 · 盈利模型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盈利模型 · 四层货盘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199" cy="27249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8840"/>
                <a:gridCol w="4911634"/>
                <a:gridCol w="3683725"/>
              </a:tblGrid>
              <a:tr h="544982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货盘层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主要品类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角色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引流层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蛋 / 奶 / 纸 / 水、米面油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拉人进店（平价微利）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复购层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调味 / 冲调 / 日常食品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养复购、稳现金流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4498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利润层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大健康 + 遇见醉美酱酒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核心毛利、C 位主推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44984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信任层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水机 / 检测 / 便民非卖品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建立信任、促成大单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单店锁客 1000-2000 户；四层各司其职——缺引流会冷、缺利润会亏。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AF3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457200"/>
            <a:ext cx="107899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D9A94A"/>
                </a:solidFill>
                <a:latin typeface="Microsoft YaHei"/>
                <a:ea typeface="Microsoft YaHei"/>
                <a:cs typeface="Microsoft YaHei"/>
              </a:rPr>
              <a:t>PART 02 · 盈利模型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777240"/>
            <a:ext cx="1088136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7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盈利模型 · 数字资产真利润</a:t>
            </a:r>
          </a:p>
        </p:txBody>
      </p:sp>
      <p:sp>
        <p:nvSpPr>
          <p:cNvPr id="6" name="Rectangle 5"/>
          <p:cNvSpPr/>
          <p:nvPr/>
        </p:nvSpPr>
        <p:spPr>
          <a:xfrm>
            <a:off x="731520" y="1572768"/>
            <a:ext cx="1371600" cy="54864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731520" y="1965960"/>
          <a:ext cx="10744197" cy="38587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0804"/>
                <a:gridCol w="2096429"/>
                <a:gridCol w="1572321"/>
                <a:gridCol w="3144643"/>
              </a:tblGrid>
              <a:tr h="551252"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业务版块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单店年利润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占比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300" b="1">
                          <a:solidFill>
                            <a:srgbClr val="FAF3E7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角色</a:t>
                      </a:r>
                    </a:p>
                  </a:txBody>
                  <a:tcPr marL="109728" marT="45720" marB="45720">
                    <a:solidFill>
                      <a:srgbClr val="C75B39"/>
                    </a:solidFill>
                  </a:tcPr>
                </a:tc>
              </a:tr>
              <a:tr h="55125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门店水机销售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170 万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57.7%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利润支柱·现金牛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5125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本地生活商家推广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54.75 万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18.6%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数字资产引擎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5125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本地生活数据商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50 万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17.0%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数字资产引擎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5125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遇见醉美·酒品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10.08 万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3.4%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自有品牌·文化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  <a:tr h="551252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社区 AI 水机·袋装水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9.6 万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3.3%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引流·复购</a:t>
                      </a:r>
                    </a:p>
                  </a:txBody>
                  <a:tcPr marL="109728" marT="36576" marB="36576">
                    <a:solidFill>
                      <a:srgbClr val="FFFFFF"/>
                    </a:solidFill>
                  </a:tcPr>
                </a:tc>
              </a:tr>
              <a:tr h="551256">
                <a:tc>
                  <a:txBody>
                    <a:bodyPr/>
                    <a:lstStyle/>
                    <a:p>
                      <a:r>
                        <a:rPr sz="1250" b="1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本地特色零售/商城/增值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待补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—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50" b="0">
                          <a:solidFill>
                            <a:srgbClr val="5A3A28"/>
                          </a:solidFill>
                          <a:latin typeface="Microsoft YaHei"/>
                          <a:ea typeface="Microsoft YaHei"/>
                          <a:cs typeface="Microsoft YaHei"/>
                        </a:rPr>
                        <a:t>未上量·空间</a:t>
                      </a:r>
                    </a:p>
                  </a:txBody>
                  <a:tcPr marL="109728" marT="36576" marB="36576">
                    <a:solidFill>
                      <a:srgbClr val="F5EDDF"/>
                    </a:solidFill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731520" y="5943600"/>
            <a:ext cx="10744200" cy="566928"/>
          </a:xfrm>
          <a:prstGeom prst="rect">
            <a:avLst/>
          </a:prstGeom>
          <a:solidFill>
            <a:srgbClr val="F5ED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5989320"/>
            <a:ext cx="1042416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1">
                <a:solidFill>
                  <a:srgbClr val="A84528"/>
                </a:solidFill>
                <a:latin typeface="Microsoft YaHei"/>
                <a:ea typeface="Microsoft YaHei"/>
                <a:cs typeface="Microsoft YaHei"/>
              </a:rPr>
              <a:t>提示： </a:t>
            </a:r>
          </a:p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300" b="0">
                <a:solidFill>
                  <a:srgbClr val="5A3A28"/>
                </a:solidFill>
                <a:latin typeface="Microsoft YaHei"/>
                <a:ea typeface="Microsoft YaHei"/>
                <a:cs typeface="Microsoft YaHei"/>
              </a:rPr>
              <a:t>数字来自测算表（假设待验证）；水机近 6 成、数字资产(推广+数据商)超 3 成——这是护城河。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C75B3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31520" y="2103120"/>
            <a:ext cx="1463040" cy="109728"/>
          </a:xfrm>
          <a:prstGeom prst="rect">
            <a:avLst/>
          </a:prstGeom>
          <a:solidFill>
            <a:srgbClr val="D9A9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2286000"/>
            <a:ext cx="10058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200" b="1">
                <a:solidFill>
                  <a:srgbClr val="F6D6AE"/>
                </a:solidFill>
                <a:latin typeface="Microsoft YaHei"/>
                <a:ea typeface="Microsoft YaHei"/>
                <a:cs typeface="Microsoft YaHei"/>
              </a:rPr>
              <a:t>PART 03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83464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Microsoft YaHei"/>
                <a:ea typeface="Microsoft YaHei"/>
                <a:cs typeface="Microsoft YaHei"/>
              </a:rPr>
              <a:t>样板店股权打法 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297680"/>
            <a:ext cx="105156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700" b="0">
                <a:solidFill>
                  <a:srgbClr val="FAF3E7"/>
                </a:solidFill>
                <a:latin typeface="Microsoft YaHei"/>
                <a:ea typeface="Microsoft YaHei"/>
                <a:cs typeface="Microsoft YaHei"/>
              </a:rPr>
              <a:t>让家人成为股东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